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73" r:id="rId2"/>
    <p:sldId id="410" r:id="rId3"/>
    <p:sldId id="418" r:id="rId4"/>
    <p:sldId id="420" r:id="rId5"/>
    <p:sldId id="419" r:id="rId6"/>
    <p:sldId id="42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FF"/>
    <a:srgbClr val="FF00FF"/>
    <a:srgbClr val="00FFFF"/>
    <a:srgbClr val="FFFF66"/>
    <a:srgbClr val="FF7171"/>
    <a:srgbClr val="FFFFFF"/>
    <a:srgbClr val="E4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14" autoAdjust="0"/>
    <p:restoredTop sz="96370" autoAdjust="0"/>
  </p:normalViewPr>
  <p:slideViewPr>
    <p:cSldViewPr>
      <p:cViewPr varScale="1">
        <p:scale>
          <a:sx n="110" d="100"/>
          <a:sy n="110" d="100"/>
        </p:scale>
        <p:origin x="30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416DA-2082-4286-9CC8-7D8B3884267B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E3F99-2246-4C7F-82AD-6D3862C70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54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fld id="{49113805-67E0-4020-9171-F81937129F0F}" type="datetime1">
              <a:rPr lang="en-US" smtClean="0"/>
              <a:t>9/21/2020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09/21/2020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4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fld id="{5F5C3C7F-D71C-4EFD-B5EA-735F2993E81C}" type="datetime1">
              <a:rPr lang="en-US" smtClean="0"/>
              <a:t>9/21/2020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09/21/2020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6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fld id="{71BFD079-9F74-4434-A996-FF3469E05F35}" type="datetime1">
              <a:rPr lang="en-US" smtClean="0"/>
              <a:t>9/21/2020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09/21/2020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7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fld id="{A54B6AF0-0AB2-47C2-AAFC-1B8824A53D04}" type="datetime1">
              <a:rPr lang="en-US" smtClean="0"/>
              <a:t>9/21/2020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09/21/2020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30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fld id="{BE312FAC-A507-49F0-B999-0A0E8570DB35}" type="datetime1">
              <a:rPr lang="en-US" smtClean="0"/>
              <a:t>9/21/2020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09/21/2020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fld id="{73BB153D-8478-4535-9B38-C2AB29CF0A8D}" type="datetime1">
              <a:rPr lang="en-US" smtClean="0"/>
              <a:t>9/21/2020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09/21/2020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5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fld id="{823176F2-6817-423B-9162-D7098A7C62E6}" type="datetime1">
              <a:rPr lang="en-US" smtClean="0"/>
              <a:t>9/21/2020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09/21/2020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3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fld id="{419230F4-65F3-436D-A158-6A09EC8751AF}" type="datetime1">
              <a:rPr lang="en-US" smtClean="0"/>
              <a:t>9/21/2020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09/21/2020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3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fld id="{1138A8CA-1BB4-4476-B9F2-E4F013A6B38E}" type="datetime1">
              <a:rPr lang="en-US" smtClean="0"/>
              <a:t>9/21/2020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09/21/2020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123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fld id="{9C75CF6D-4954-485C-9EEB-FEC453278993}" type="datetime1">
              <a:rPr lang="en-US" smtClean="0"/>
              <a:t>9/21/2020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09/21/2020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6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fld id="{72EDCAAB-389A-4590-A5F1-3E3DB28FED06}" type="datetime1">
              <a:rPr lang="en-US" smtClean="0"/>
              <a:t>9/21/2020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09/21/2020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2000" y="0"/>
            <a:ext cx="8381717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531937"/>
            <a:ext cx="121920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92878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EIC-Weekly Meeting, 09/21/2020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1094720" y="0"/>
            <a:ext cx="1097280" cy="618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63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000" kern="1200" baseline="0">
          <a:solidFill>
            <a:schemeClr val="tx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6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14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38400"/>
            <a:ext cx="12192000" cy="1066800"/>
          </a:xfrm>
        </p:spPr>
        <p:txBody>
          <a:bodyPr>
            <a:noAutofit/>
          </a:bodyPr>
          <a:lstStyle/>
          <a:p>
            <a:r>
              <a:rPr lang="en-US" altLang="en-US" sz="2800" dirty="0"/>
              <a:t>Large Pad GEM Beam Test in Hall D @ JLab</a:t>
            </a:r>
            <a:endParaRPr lang="en-US" sz="2800" dirty="0"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05200"/>
            <a:ext cx="9144000" cy="990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solidFill>
                  <a:srgbClr val="C00000"/>
                </a:solidFill>
                <a:cs typeface="Arial" panose="020B0604020202020204" pitchFamily="34" charset="0"/>
              </a:rPr>
              <a:t>Kondo Gnanvo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EIC Weekly Meeting, </a:t>
            </a:r>
            <a:r>
              <a:rPr lang="en-US" b="1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Sepember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21, 2020</a:t>
            </a:r>
          </a:p>
        </p:txBody>
      </p:sp>
    </p:spTree>
    <p:extLst>
      <p:ext uri="{BB962C8B-B14F-4D97-AF65-F5344CB8AC3E}">
        <p14:creationId xmlns:p14="http://schemas.microsoft.com/office/powerpoint/2010/main" val="1847624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09/21/2020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71E842-887E-4DB4-9D20-3525232DD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2</a:t>
            </a:fld>
            <a:endParaRPr lang="en-US"/>
          </a:p>
        </p:txBody>
      </p:sp>
      <p:sp>
        <p:nvSpPr>
          <p:cNvPr id="154" name="Title 18">
            <a:extLst>
              <a:ext uri="{FF2B5EF4-FFF2-40B4-BE49-F238E27FC236}">
                <a16:creationId xmlns:a16="http://schemas.microsoft.com/office/drawing/2014/main" id="{1F76CD08-13AF-4C2E-A4B7-DCC298BCFD1A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8314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Principe of large pads readout with high spatial resolution capabilities</a:t>
            </a:r>
          </a:p>
        </p:txBody>
      </p: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108B2419-81B4-44D3-B087-74347D173BE4}"/>
              </a:ext>
            </a:extLst>
          </p:cNvPr>
          <p:cNvGrpSpPr/>
          <p:nvPr/>
        </p:nvGrpSpPr>
        <p:grpSpPr>
          <a:xfrm>
            <a:off x="171782" y="2877571"/>
            <a:ext cx="11848437" cy="3828029"/>
            <a:chOff x="171781" y="1488920"/>
            <a:chExt cx="11848437" cy="3828029"/>
          </a:xfrm>
        </p:grpSpPr>
        <p:sp>
          <p:nvSpPr>
            <p:cNvPr id="295" name="TextBox 294">
              <a:extLst>
                <a:ext uri="{FF2B5EF4-FFF2-40B4-BE49-F238E27FC236}">
                  <a16:creationId xmlns:a16="http://schemas.microsoft.com/office/drawing/2014/main" id="{043B310E-A758-43BC-A891-374CFC1F6E3D}"/>
                </a:ext>
              </a:extLst>
            </p:cNvPr>
            <p:cNvSpPr txBox="1"/>
            <p:nvPr/>
          </p:nvSpPr>
          <p:spPr>
            <a:xfrm>
              <a:off x="2873605" y="4653807"/>
              <a:ext cx="75100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 large pads (1 cm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share the initial charges: </a:t>
              </a:r>
              <a:r>
                <a:rPr lang="en-US" sz="14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position from COG ⇨ expected similar or better performances in spatial resolution as X/Y strips with 100 pads instead of 512 for a XY readout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B2400E3A-C6A7-4418-9648-5B73199B7BA8}"/>
                </a:ext>
              </a:extLst>
            </p:cNvPr>
            <p:cNvGrpSpPr/>
            <p:nvPr/>
          </p:nvGrpSpPr>
          <p:grpSpPr>
            <a:xfrm>
              <a:off x="875932" y="2365113"/>
              <a:ext cx="11144286" cy="2081974"/>
              <a:chOff x="523857" y="2098455"/>
              <a:chExt cx="11144286" cy="2081974"/>
            </a:xfrm>
          </p:grpSpPr>
          <p:grpSp>
            <p:nvGrpSpPr>
              <p:cNvPr id="353" name="Group 352">
                <a:extLst>
                  <a:ext uri="{FF2B5EF4-FFF2-40B4-BE49-F238E27FC236}">
                    <a16:creationId xmlns:a16="http://schemas.microsoft.com/office/drawing/2014/main" id="{B339AF25-47BF-4777-BBE6-9AF0A42BE18B}"/>
                  </a:ext>
                </a:extLst>
              </p:cNvPr>
              <p:cNvGrpSpPr/>
              <p:nvPr/>
            </p:nvGrpSpPr>
            <p:grpSpPr>
              <a:xfrm>
                <a:off x="523857" y="3309919"/>
                <a:ext cx="11144286" cy="160123"/>
                <a:chOff x="340977" y="5006287"/>
                <a:chExt cx="11144286" cy="91440"/>
              </a:xfrm>
            </p:grpSpPr>
            <p:sp>
              <p:nvSpPr>
                <p:cNvPr id="423" name="Rectangle 422">
                  <a:extLst>
                    <a:ext uri="{FF2B5EF4-FFF2-40B4-BE49-F238E27FC236}">
                      <a16:creationId xmlns:a16="http://schemas.microsoft.com/office/drawing/2014/main" id="{03B91112-245A-44D4-BEAD-D366A4ACBD6B}"/>
                    </a:ext>
                  </a:extLst>
                </p:cNvPr>
                <p:cNvSpPr/>
                <p:nvPr/>
              </p:nvSpPr>
              <p:spPr>
                <a:xfrm>
                  <a:off x="10936623" y="5006287"/>
                  <a:ext cx="548640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4" name="Rectangle 423">
                  <a:extLst>
                    <a:ext uri="{FF2B5EF4-FFF2-40B4-BE49-F238E27FC236}">
                      <a16:creationId xmlns:a16="http://schemas.microsoft.com/office/drawing/2014/main" id="{7AA6D0AC-9292-49E2-A31A-3941CA0E48FB}"/>
                    </a:ext>
                  </a:extLst>
                </p:cNvPr>
                <p:cNvSpPr/>
                <p:nvPr/>
              </p:nvSpPr>
              <p:spPr>
                <a:xfrm>
                  <a:off x="9232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5" name="Rectangle 424">
                  <a:extLst>
                    <a:ext uri="{FF2B5EF4-FFF2-40B4-BE49-F238E27FC236}">
                      <a16:creationId xmlns:a16="http://schemas.microsoft.com/office/drawing/2014/main" id="{D9B08867-44ED-483A-96C7-E6191B079954}"/>
                    </a:ext>
                  </a:extLst>
                </p:cNvPr>
                <p:cNvSpPr/>
                <p:nvPr/>
              </p:nvSpPr>
              <p:spPr>
                <a:xfrm>
                  <a:off x="75988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6" name="Rectangle 425">
                  <a:extLst>
                    <a:ext uri="{FF2B5EF4-FFF2-40B4-BE49-F238E27FC236}">
                      <a16:creationId xmlns:a16="http://schemas.microsoft.com/office/drawing/2014/main" id="{BF4C6F63-A465-422D-848E-3BF2FFF36B1C}"/>
                    </a:ext>
                  </a:extLst>
                </p:cNvPr>
                <p:cNvSpPr/>
                <p:nvPr/>
              </p:nvSpPr>
              <p:spPr>
                <a:xfrm>
                  <a:off x="87114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7" name="Rectangle 426">
                  <a:extLst>
                    <a:ext uri="{FF2B5EF4-FFF2-40B4-BE49-F238E27FC236}">
                      <a16:creationId xmlns:a16="http://schemas.microsoft.com/office/drawing/2014/main" id="{5E491806-75CD-46FC-9FF2-728A68A487BC}"/>
                    </a:ext>
                  </a:extLst>
                </p:cNvPr>
                <p:cNvSpPr/>
                <p:nvPr/>
              </p:nvSpPr>
              <p:spPr>
                <a:xfrm>
                  <a:off x="20358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8" name="Rectangle 427">
                  <a:extLst>
                    <a:ext uri="{FF2B5EF4-FFF2-40B4-BE49-F238E27FC236}">
                      <a16:creationId xmlns:a16="http://schemas.microsoft.com/office/drawing/2014/main" id="{FB3E0D8D-8420-4BF7-95D9-4BB30C9D280A}"/>
                    </a:ext>
                  </a:extLst>
                </p:cNvPr>
                <p:cNvSpPr/>
                <p:nvPr/>
              </p:nvSpPr>
              <p:spPr>
                <a:xfrm>
                  <a:off x="31484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9" name="Rectangle 428">
                  <a:extLst>
                    <a:ext uri="{FF2B5EF4-FFF2-40B4-BE49-F238E27FC236}">
                      <a16:creationId xmlns:a16="http://schemas.microsoft.com/office/drawing/2014/main" id="{D1F721C2-8973-4255-B908-879E05DF0010}"/>
                    </a:ext>
                  </a:extLst>
                </p:cNvPr>
                <p:cNvSpPr/>
                <p:nvPr/>
              </p:nvSpPr>
              <p:spPr>
                <a:xfrm>
                  <a:off x="42610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0" name="Rectangle 429">
                  <a:extLst>
                    <a:ext uri="{FF2B5EF4-FFF2-40B4-BE49-F238E27FC236}">
                      <a16:creationId xmlns:a16="http://schemas.microsoft.com/office/drawing/2014/main" id="{2F558B89-CD5E-47BD-8077-3EFFB9775577}"/>
                    </a:ext>
                  </a:extLst>
                </p:cNvPr>
                <p:cNvSpPr/>
                <p:nvPr/>
              </p:nvSpPr>
              <p:spPr>
                <a:xfrm>
                  <a:off x="53736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1" name="Rectangle 430">
                  <a:extLst>
                    <a:ext uri="{FF2B5EF4-FFF2-40B4-BE49-F238E27FC236}">
                      <a16:creationId xmlns:a16="http://schemas.microsoft.com/office/drawing/2014/main" id="{225A8C46-A919-40BA-AF1B-A3AF4E46AF6F}"/>
                    </a:ext>
                  </a:extLst>
                </p:cNvPr>
                <p:cNvSpPr/>
                <p:nvPr/>
              </p:nvSpPr>
              <p:spPr>
                <a:xfrm>
                  <a:off x="64862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2" name="Rectangle 431">
                  <a:extLst>
                    <a:ext uri="{FF2B5EF4-FFF2-40B4-BE49-F238E27FC236}">
                      <a16:creationId xmlns:a16="http://schemas.microsoft.com/office/drawing/2014/main" id="{7FD1FD5E-DBCC-46E5-8931-1B85EEF3C280}"/>
                    </a:ext>
                  </a:extLst>
                </p:cNvPr>
                <p:cNvSpPr/>
                <p:nvPr/>
              </p:nvSpPr>
              <p:spPr>
                <a:xfrm>
                  <a:off x="98240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33" name="Rectangle 432">
                  <a:extLst>
                    <a:ext uri="{FF2B5EF4-FFF2-40B4-BE49-F238E27FC236}">
                      <a16:creationId xmlns:a16="http://schemas.microsoft.com/office/drawing/2014/main" id="{1350C081-49EB-446E-8686-6379CC778634}"/>
                    </a:ext>
                  </a:extLst>
                </p:cNvPr>
                <p:cNvSpPr/>
                <p:nvPr/>
              </p:nvSpPr>
              <p:spPr>
                <a:xfrm>
                  <a:off x="340977" y="5006287"/>
                  <a:ext cx="548640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54" name="Group 353">
                <a:extLst>
                  <a:ext uri="{FF2B5EF4-FFF2-40B4-BE49-F238E27FC236}">
                    <a16:creationId xmlns:a16="http://schemas.microsoft.com/office/drawing/2014/main" id="{282A6A2A-8707-4A2F-8926-1806ED10FE08}"/>
                  </a:ext>
                </a:extLst>
              </p:cNvPr>
              <p:cNvGrpSpPr/>
              <p:nvPr/>
            </p:nvGrpSpPr>
            <p:grpSpPr>
              <a:xfrm>
                <a:off x="523857" y="2863017"/>
                <a:ext cx="11144286" cy="160123"/>
                <a:chOff x="340977" y="4787207"/>
                <a:chExt cx="11144286" cy="91440"/>
              </a:xfrm>
            </p:grpSpPr>
            <p:sp>
              <p:nvSpPr>
                <p:cNvPr id="402" name="Rectangle 401">
                  <a:extLst>
                    <a:ext uri="{FF2B5EF4-FFF2-40B4-BE49-F238E27FC236}">
                      <a16:creationId xmlns:a16="http://schemas.microsoft.com/office/drawing/2014/main" id="{5746D494-F92B-4C90-83C5-16417EFA16C3}"/>
                    </a:ext>
                  </a:extLst>
                </p:cNvPr>
                <p:cNvSpPr/>
                <p:nvPr/>
              </p:nvSpPr>
              <p:spPr>
                <a:xfrm>
                  <a:off x="17538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3" name="Rectangle 402">
                  <a:extLst>
                    <a:ext uri="{FF2B5EF4-FFF2-40B4-BE49-F238E27FC236}">
                      <a16:creationId xmlns:a16="http://schemas.microsoft.com/office/drawing/2014/main" id="{26777682-D81A-4FCB-9B8B-E2F7C828F473}"/>
                    </a:ext>
                  </a:extLst>
                </p:cNvPr>
                <p:cNvSpPr/>
                <p:nvPr/>
              </p:nvSpPr>
              <p:spPr>
                <a:xfrm>
                  <a:off x="11975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4" name="Rectangle 403">
                  <a:extLst>
                    <a:ext uri="{FF2B5EF4-FFF2-40B4-BE49-F238E27FC236}">
                      <a16:creationId xmlns:a16="http://schemas.microsoft.com/office/drawing/2014/main" id="{94A99D71-F5C7-411C-9F5B-3761ED997F37}"/>
                    </a:ext>
                  </a:extLst>
                </p:cNvPr>
                <p:cNvSpPr/>
                <p:nvPr/>
              </p:nvSpPr>
              <p:spPr>
                <a:xfrm>
                  <a:off x="100983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5" name="Rectangle 404">
                  <a:extLst>
                    <a:ext uri="{FF2B5EF4-FFF2-40B4-BE49-F238E27FC236}">
                      <a16:creationId xmlns:a16="http://schemas.microsoft.com/office/drawing/2014/main" id="{7E2A9D15-D6A1-49AD-84C5-1C907E8850A2}"/>
                    </a:ext>
                  </a:extLst>
                </p:cNvPr>
                <p:cNvSpPr/>
                <p:nvPr/>
              </p:nvSpPr>
              <p:spPr>
                <a:xfrm>
                  <a:off x="23101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6" name="Rectangle 405">
                  <a:extLst>
                    <a:ext uri="{FF2B5EF4-FFF2-40B4-BE49-F238E27FC236}">
                      <a16:creationId xmlns:a16="http://schemas.microsoft.com/office/drawing/2014/main" id="{82447FBE-379C-45CE-97CB-C87A67B3A6C7}"/>
                    </a:ext>
                  </a:extLst>
                </p:cNvPr>
                <p:cNvSpPr/>
                <p:nvPr/>
              </p:nvSpPr>
              <p:spPr>
                <a:xfrm>
                  <a:off x="34227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7" name="Rectangle 406">
                  <a:extLst>
                    <a:ext uri="{FF2B5EF4-FFF2-40B4-BE49-F238E27FC236}">
                      <a16:creationId xmlns:a16="http://schemas.microsoft.com/office/drawing/2014/main" id="{BC41D774-F7AB-4BFE-8A30-62FEBAB84DC3}"/>
                    </a:ext>
                  </a:extLst>
                </p:cNvPr>
                <p:cNvSpPr/>
                <p:nvPr/>
              </p:nvSpPr>
              <p:spPr>
                <a:xfrm>
                  <a:off x="28664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8" name="Rectangle 407">
                  <a:extLst>
                    <a:ext uri="{FF2B5EF4-FFF2-40B4-BE49-F238E27FC236}">
                      <a16:creationId xmlns:a16="http://schemas.microsoft.com/office/drawing/2014/main" id="{0150FE6A-7AEE-4EC4-B3B1-D67259DDA8A5}"/>
                    </a:ext>
                  </a:extLst>
                </p:cNvPr>
                <p:cNvSpPr/>
                <p:nvPr/>
              </p:nvSpPr>
              <p:spPr>
                <a:xfrm>
                  <a:off x="95420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9" name="Rectangle 408">
                  <a:extLst>
                    <a:ext uri="{FF2B5EF4-FFF2-40B4-BE49-F238E27FC236}">
                      <a16:creationId xmlns:a16="http://schemas.microsoft.com/office/drawing/2014/main" id="{2CCF251C-00F3-4C89-B5E8-0486082649B9}"/>
                    </a:ext>
                  </a:extLst>
                </p:cNvPr>
                <p:cNvSpPr/>
                <p:nvPr/>
              </p:nvSpPr>
              <p:spPr>
                <a:xfrm>
                  <a:off x="45353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0" name="Rectangle 409">
                  <a:extLst>
                    <a:ext uri="{FF2B5EF4-FFF2-40B4-BE49-F238E27FC236}">
                      <a16:creationId xmlns:a16="http://schemas.microsoft.com/office/drawing/2014/main" id="{294B0E6D-6A5D-42D9-A0A1-7252F39614D5}"/>
                    </a:ext>
                  </a:extLst>
                </p:cNvPr>
                <p:cNvSpPr/>
                <p:nvPr/>
              </p:nvSpPr>
              <p:spPr>
                <a:xfrm>
                  <a:off x="39790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1" name="Rectangle 410">
                  <a:extLst>
                    <a:ext uri="{FF2B5EF4-FFF2-40B4-BE49-F238E27FC236}">
                      <a16:creationId xmlns:a16="http://schemas.microsoft.com/office/drawing/2014/main" id="{4B97D032-731B-4FB0-89AC-6A1520C9E1BF}"/>
                    </a:ext>
                  </a:extLst>
                </p:cNvPr>
                <p:cNvSpPr/>
                <p:nvPr/>
              </p:nvSpPr>
              <p:spPr>
                <a:xfrm>
                  <a:off x="50916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2" name="Rectangle 411">
                  <a:extLst>
                    <a:ext uri="{FF2B5EF4-FFF2-40B4-BE49-F238E27FC236}">
                      <a16:creationId xmlns:a16="http://schemas.microsoft.com/office/drawing/2014/main" id="{9BD2EAF2-5FA0-43BA-ACDB-FB32765F72E6}"/>
                    </a:ext>
                  </a:extLst>
                </p:cNvPr>
                <p:cNvSpPr/>
                <p:nvPr/>
              </p:nvSpPr>
              <p:spPr>
                <a:xfrm>
                  <a:off x="89857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3" name="Rectangle 412">
                  <a:extLst>
                    <a:ext uri="{FF2B5EF4-FFF2-40B4-BE49-F238E27FC236}">
                      <a16:creationId xmlns:a16="http://schemas.microsoft.com/office/drawing/2014/main" id="{31FE2B8B-B559-4536-8FCD-9AC6AB46D739}"/>
                    </a:ext>
                  </a:extLst>
                </p:cNvPr>
                <p:cNvSpPr/>
                <p:nvPr/>
              </p:nvSpPr>
              <p:spPr>
                <a:xfrm>
                  <a:off x="56479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4" name="Rectangle 413">
                  <a:extLst>
                    <a:ext uri="{FF2B5EF4-FFF2-40B4-BE49-F238E27FC236}">
                      <a16:creationId xmlns:a16="http://schemas.microsoft.com/office/drawing/2014/main" id="{C2C5A011-584E-4E63-9575-BE886F8F54AF}"/>
                    </a:ext>
                  </a:extLst>
                </p:cNvPr>
                <p:cNvSpPr/>
                <p:nvPr/>
              </p:nvSpPr>
              <p:spPr>
                <a:xfrm>
                  <a:off x="67605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5" name="Rectangle 414">
                  <a:extLst>
                    <a:ext uri="{FF2B5EF4-FFF2-40B4-BE49-F238E27FC236}">
                      <a16:creationId xmlns:a16="http://schemas.microsoft.com/office/drawing/2014/main" id="{6546EB57-7A3C-440F-9376-8FF138E934A2}"/>
                    </a:ext>
                  </a:extLst>
                </p:cNvPr>
                <p:cNvSpPr/>
                <p:nvPr/>
              </p:nvSpPr>
              <p:spPr>
                <a:xfrm>
                  <a:off x="62042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6" name="Rectangle 415">
                  <a:extLst>
                    <a:ext uri="{FF2B5EF4-FFF2-40B4-BE49-F238E27FC236}">
                      <a16:creationId xmlns:a16="http://schemas.microsoft.com/office/drawing/2014/main" id="{598704BC-9052-43F1-99E0-063E4C22325F}"/>
                    </a:ext>
                  </a:extLst>
                </p:cNvPr>
                <p:cNvSpPr/>
                <p:nvPr/>
              </p:nvSpPr>
              <p:spPr>
                <a:xfrm>
                  <a:off x="73168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7" name="Rectangle 416">
                  <a:extLst>
                    <a:ext uri="{FF2B5EF4-FFF2-40B4-BE49-F238E27FC236}">
                      <a16:creationId xmlns:a16="http://schemas.microsoft.com/office/drawing/2014/main" id="{DBE9423E-A468-49C8-A632-14B718000D42}"/>
                    </a:ext>
                  </a:extLst>
                </p:cNvPr>
                <p:cNvSpPr/>
                <p:nvPr/>
              </p:nvSpPr>
              <p:spPr>
                <a:xfrm>
                  <a:off x="84294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8" name="Rectangle 417">
                  <a:extLst>
                    <a:ext uri="{FF2B5EF4-FFF2-40B4-BE49-F238E27FC236}">
                      <a16:creationId xmlns:a16="http://schemas.microsoft.com/office/drawing/2014/main" id="{5C1C197D-03C4-435D-B380-B827E399DBBA}"/>
                    </a:ext>
                  </a:extLst>
                </p:cNvPr>
                <p:cNvSpPr/>
                <p:nvPr/>
              </p:nvSpPr>
              <p:spPr>
                <a:xfrm>
                  <a:off x="78731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9" name="Rectangle 418">
                  <a:extLst>
                    <a:ext uri="{FF2B5EF4-FFF2-40B4-BE49-F238E27FC236}">
                      <a16:creationId xmlns:a16="http://schemas.microsoft.com/office/drawing/2014/main" id="{0B6151BB-5426-48C3-8C74-00A2722E64AD}"/>
                    </a:ext>
                  </a:extLst>
                </p:cNvPr>
                <p:cNvSpPr/>
                <p:nvPr/>
              </p:nvSpPr>
              <p:spPr>
                <a:xfrm>
                  <a:off x="11210943" y="4787207"/>
                  <a:ext cx="274320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0" name="Rectangle 419">
                  <a:extLst>
                    <a:ext uri="{FF2B5EF4-FFF2-40B4-BE49-F238E27FC236}">
                      <a16:creationId xmlns:a16="http://schemas.microsoft.com/office/drawing/2014/main" id="{86224BF1-0EE6-4A48-A6D5-66271BB666AB}"/>
                    </a:ext>
                  </a:extLst>
                </p:cNvPr>
                <p:cNvSpPr/>
                <p:nvPr/>
              </p:nvSpPr>
              <p:spPr>
                <a:xfrm>
                  <a:off x="106546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1" name="Rectangle 420">
                  <a:extLst>
                    <a:ext uri="{FF2B5EF4-FFF2-40B4-BE49-F238E27FC236}">
                      <a16:creationId xmlns:a16="http://schemas.microsoft.com/office/drawing/2014/main" id="{AB93186D-0281-45F4-B91F-8E16927CB3A3}"/>
                    </a:ext>
                  </a:extLst>
                </p:cNvPr>
                <p:cNvSpPr/>
                <p:nvPr/>
              </p:nvSpPr>
              <p:spPr>
                <a:xfrm>
                  <a:off x="340977" y="4787207"/>
                  <a:ext cx="274320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2" name="Rectangle 421">
                  <a:extLst>
                    <a:ext uri="{FF2B5EF4-FFF2-40B4-BE49-F238E27FC236}">
                      <a16:creationId xmlns:a16="http://schemas.microsoft.com/office/drawing/2014/main" id="{5F36A39A-36F1-43D5-AC5D-63722F88EC74}"/>
                    </a:ext>
                  </a:extLst>
                </p:cNvPr>
                <p:cNvSpPr/>
                <p:nvPr/>
              </p:nvSpPr>
              <p:spPr>
                <a:xfrm>
                  <a:off x="6412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55" name="Group 354">
                <a:extLst>
                  <a:ext uri="{FF2B5EF4-FFF2-40B4-BE49-F238E27FC236}">
                    <a16:creationId xmlns:a16="http://schemas.microsoft.com/office/drawing/2014/main" id="{A8E2810E-FEB7-4E10-9DA9-D5B458DA62FE}"/>
                  </a:ext>
                </a:extLst>
              </p:cNvPr>
              <p:cNvGrpSpPr/>
              <p:nvPr/>
            </p:nvGrpSpPr>
            <p:grpSpPr>
              <a:xfrm>
                <a:off x="523857" y="2416115"/>
                <a:ext cx="11144286" cy="160123"/>
                <a:chOff x="340977" y="4462479"/>
                <a:chExt cx="11144286" cy="91440"/>
              </a:xfrm>
            </p:grpSpPr>
            <p:sp>
              <p:nvSpPr>
                <p:cNvPr id="361" name="Rectangle 360">
                  <a:extLst>
                    <a:ext uri="{FF2B5EF4-FFF2-40B4-BE49-F238E27FC236}">
                      <a16:creationId xmlns:a16="http://schemas.microsoft.com/office/drawing/2014/main" id="{326FA064-4C9F-4ADB-A660-E9E7F8BEC78D}"/>
                    </a:ext>
                  </a:extLst>
                </p:cNvPr>
                <p:cNvSpPr/>
                <p:nvPr/>
              </p:nvSpPr>
              <p:spPr>
                <a:xfrm>
                  <a:off x="7784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2" name="Rectangle 361">
                  <a:extLst>
                    <a:ext uri="{FF2B5EF4-FFF2-40B4-BE49-F238E27FC236}">
                      <a16:creationId xmlns:a16="http://schemas.microsoft.com/office/drawing/2014/main" id="{FB5470D7-CA5A-40AD-AFBC-4D4924752A8A}"/>
                    </a:ext>
                  </a:extLst>
                </p:cNvPr>
                <p:cNvSpPr/>
                <p:nvPr/>
              </p:nvSpPr>
              <p:spPr>
                <a:xfrm>
                  <a:off x="10565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3" name="Rectangle 362">
                  <a:extLst>
                    <a:ext uri="{FF2B5EF4-FFF2-40B4-BE49-F238E27FC236}">
                      <a16:creationId xmlns:a16="http://schemas.microsoft.com/office/drawing/2014/main" id="{15F438B8-A131-415E-9336-285871905EF8}"/>
                    </a:ext>
                  </a:extLst>
                </p:cNvPr>
                <p:cNvSpPr/>
                <p:nvPr/>
              </p:nvSpPr>
              <p:spPr>
                <a:xfrm>
                  <a:off x="13347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4" name="Rectangle 363">
                  <a:extLst>
                    <a:ext uri="{FF2B5EF4-FFF2-40B4-BE49-F238E27FC236}">
                      <a16:creationId xmlns:a16="http://schemas.microsoft.com/office/drawing/2014/main" id="{ACD6A3BE-F77E-4CA9-97D8-9E4591C7BDBE}"/>
                    </a:ext>
                  </a:extLst>
                </p:cNvPr>
                <p:cNvSpPr/>
                <p:nvPr/>
              </p:nvSpPr>
              <p:spPr>
                <a:xfrm>
                  <a:off x="16128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5" name="Rectangle 364">
                  <a:extLst>
                    <a:ext uri="{FF2B5EF4-FFF2-40B4-BE49-F238E27FC236}">
                      <a16:creationId xmlns:a16="http://schemas.microsoft.com/office/drawing/2014/main" id="{8FA88164-134A-4447-BEA3-C024E26E0E20}"/>
                    </a:ext>
                  </a:extLst>
                </p:cNvPr>
                <p:cNvSpPr/>
                <p:nvPr/>
              </p:nvSpPr>
              <p:spPr>
                <a:xfrm>
                  <a:off x="18910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6" name="Rectangle 365">
                  <a:extLst>
                    <a:ext uri="{FF2B5EF4-FFF2-40B4-BE49-F238E27FC236}">
                      <a16:creationId xmlns:a16="http://schemas.microsoft.com/office/drawing/2014/main" id="{697F6387-4314-43C2-B13D-9C5F6ACAA0FE}"/>
                    </a:ext>
                  </a:extLst>
                </p:cNvPr>
                <p:cNvSpPr/>
                <p:nvPr/>
              </p:nvSpPr>
              <p:spPr>
                <a:xfrm>
                  <a:off x="21691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7" name="Rectangle 366">
                  <a:extLst>
                    <a:ext uri="{FF2B5EF4-FFF2-40B4-BE49-F238E27FC236}">
                      <a16:creationId xmlns:a16="http://schemas.microsoft.com/office/drawing/2014/main" id="{7B3C6507-77AE-4327-95BB-5B3317D37E37}"/>
                    </a:ext>
                  </a:extLst>
                </p:cNvPr>
                <p:cNvSpPr/>
                <p:nvPr/>
              </p:nvSpPr>
              <p:spPr>
                <a:xfrm>
                  <a:off x="24473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8" name="Rectangle 367">
                  <a:extLst>
                    <a:ext uri="{FF2B5EF4-FFF2-40B4-BE49-F238E27FC236}">
                      <a16:creationId xmlns:a16="http://schemas.microsoft.com/office/drawing/2014/main" id="{0AA7450D-75D9-4F46-9309-8FC756797FD5}"/>
                    </a:ext>
                  </a:extLst>
                </p:cNvPr>
                <p:cNvSpPr/>
                <p:nvPr/>
              </p:nvSpPr>
              <p:spPr>
                <a:xfrm>
                  <a:off x="27254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9" name="Rectangle 368">
                  <a:extLst>
                    <a:ext uri="{FF2B5EF4-FFF2-40B4-BE49-F238E27FC236}">
                      <a16:creationId xmlns:a16="http://schemas.microsoft.com/office/drawing/2014/main" id="{A96CD712-8C91-482B-8B3D-2831493C3328}"/>
                    </a:ext>
                  </a:extLst>
                </p:cNvPr>
                <p:cNvSpPr/>
                <p:nvPr/>
              </p:nvSpPr>
              <p:spPr>
                <a:xfrm>
                  <a:off x="30036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0" name="Rectangle 369">
                  <a:extLst>
                    <a:ext uri="{FF2B5EF4-FFF2-40B4-BE49-F238E27FC236}">
                      <a16:creationId xmlns:a16="http://schemas.microsoft.com/office/drawing/2014/main" id="{CB1DBF8F-9AE7-4051-B7A3-8B0DA1048E8D}"/>
                    </a:ext>
                  </a:extLst>
                </p:cNvPr>
                <p:cNvSpPr/>
                <p:nvPr/>
              </p:nvSpPr>
              <p:spPr>
                <a:xfrm>
                  <a:off x="32817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1" name="Rectangle 370">
                  <a:extLst>
                    <a:ext uri="{FF2B5EF4-FFF2-40B4-BE49-F238E27FC236}">
                      <a16:creationId xmlns:a16="http://schemas.microsoft.com/office/drawing/2014/main" id="{3DF582C3-05E4-4819-995F-5AACB113A9A0}"/>
                    </a:ext>
                  </a:extLst>
                </p:cNvPr>
                <p:cNvSpPr/>
                <p:nvPr/>
              </p:nvSpPr>
              <p:spPr>
                <a:xfrm>
                  <a:off x="35599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2" name="Rectangle 371">
                  <a:extLst>
                    <a:ext uri="{FF2B5EF4-FFF2-40B4-BE49-F238E27FC236}">
                      <a16:creationId xmlns:a16="http://schemas.microsoft.com/office/drawing/2014/main" id="{67EDCD6D-7C4E-4335-8C06-AF9E7B2D3AB6}"/>
                    </a:ext>
                  </a:extLst>
                </p:cNvPr>
                <p:cNvSpPr/>
                <p:nvPr/>
              </p:nvSpPr>
              <p:spPr>
                <a:xfrm>
                  <a:off x="38380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3" name="Rectangle 372">
                  <a:extLst>
                    <a:ext uri="{FF2B5EF4-FFF2-40B4-BE49-F238E27FC236}">
                      <a16:creationId xmlns:a16="http://schemas.microsoft.com/office/drawing/2014/main" id="{D8D0ED8B-1D63-41EB-9D73-2D42908301C6}"/>
                    </a:ext>
                  </a:extLst>
                </p:cNvPr>
                <p:cNvSpPr/>
                <p:nvPr/>
              </p:nvSpPr>
              <p:spPr>
                <a:xfrm>
                  <a:off x="41162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4" name="Rectangle 373">
                  <a:extLst>
                    <a:ext uri="{FF2B5EF4-FFF2-40B4-BE49-F238E27FC236}">
                      <a16:creationId xmlns:a16="http://schemas.microsoft.com/office/drawing/2014/main" id="{ACBA5F08-0218-4345-A6EF-1C38DB1CC402}"/>
                    </a:ext>
                  </a:extLst>
                </p:cNvPr>
                <p:cNvSpPr/>
                <p:nvPr/>
              </p:nvSpPr>
              <p:spPr>
                <a:xfrm>
                  <a:off x="43943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5" name="Rectangle 374">
                  <a:extLst>
                    <a:ext uri="{FF2B5EF4-FFF2-40B4-BE49-F238E27FC236}">
                      <a16:creationId xmlns:a16="http://schemas.microsoft.com/office/drawing/2014/main" id="{64EAD46D-752C-4FA1-A245-EE1C042FD320}"/>
                    </a:ext>
                  </a:extLst>
                </p:cNvPr>
                <p:cNvSpPr/>
                <p:nvPr/>
              </p:nvSpPr>
              <p:spPr>
                <a:xfrm>
                  <a:off x="46725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6" name="Rectangle 375">
                  <a:extLst>
                    <a:ext uri="{FF2B5EF4-FFF2-40B4-BE49-F238E27FC236}">
                      <a16:creationId xmlns:a16="http://schemas.microsoft.com/office/drawing/2014/main" id="{CCBB7A28-71FE-4281-9574-53B2513ECECD}"/>
                    </a:ext>
                  </a:extLst>
                </p:cNvPr>
                <p:cNvSpPr/>
                <p:nvPr/>
              </p:nvSpPr>
              <p:spPr>
                <a:xfrm>
                  <a:off x="49506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7" name="Rectangle 376">
                  <a:extLst>
                    <a:ext uri="{FF2B5EF4-FFF2-40B4-BE49-F238E27FC236}">
                      <a16:creationId xmlns:a16="http://schemas.microsoft.com/office/drawing/2014/main" id="{82163BD1-7134-4AF7-B5B7-188902D56D0E}"/>
                    </a:ext>
                  </a:extLst>
                </p:cNvPr>
                <p:cNvSpPr/>
                <p:nvPr/>
              </p:nvSpPr>
              <p:spPr>
                <a:xfrm>
                  <a:off x="52288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8" name="Rectangle 377">
                  <a:extLst>
                    <a:ext uri="{FF2B5EF4-FFF2-40B4-BE49-F238E27FC236}">
                      <a16:creationId xmlns:a16="http://schemas.microsoft.com/office/drawing/2014/main" id="{44ACA2B2-71BB-4477-88B8-0FA0A7FC3D01}"/>
                    </a:ext>
                  </a:extLst>
                </p:cNvPr>
                <p:cNvSpPr/>
                <p:nvPr/>
              </p:nvSpPr>
              <p:spPr>
                <a:xfrm>
                  <a:off x="55069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9" name="Rectangle 378">
                  <a:extLst>
                    <a:ext uri="{FF2B5EF4-FFF2-40B4-BE49-F238E27FC236}">
                      <a16:creationId xmlns:a16="http://schemas.microsoft.com/office/drawing/2014/main" id="{50F814A3-D16A-4E3A-A7AE-A5C1F2571932}"/>
                    </a:ext>
                  </a:extLst>
                </p:cNvPr>
                <p:cNvSpPr/>
                <p:nvPr/>
              </p:nvSpPr>
              <p:spPr>
                <a:xfrm>
                  <a:off x="57851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0" name="Rectangle 379">
                  <a:extLst>
                    <a:ext uri="{FF2B5EF4-FFF2-40B4-BE49-F238E27FC236}">
                      <a16:creationId xmlns:a16="http://schemas.microsoft.com/office/drawing/2014/main" id="{7A7399E2-72C8-402F-96EF-196ABF270934}"/>
                    </a:ext>
                  </a:extLst>
                </p:cNvPr>
                <p:cNvSpPr/>
                <p:nvPr/>
              </p:nvSpPr>
              <p:spPr>
                <a:xfrm>
                  <a:off x="60632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1" name="Rectangle 380">
                  <a:extLst>
                    <a:ext uri="{FF2B5EF4-FFF2-40B4-BE49-F238E27FC236}">
                      <a16:creationId xmlns:a16="http://schemas.microsoft.com/office/drawing/2014/main" id="{A5F63F1C-E691-4701-8DC5-DBD95720A857}"/>
                    </a:ext>
                  </a:extLst>
                </p:cNvPr>
                <p:cNvSpPr/>
                <p:nvPr/>
              </p:nvSpPr>
              <p:spPr>
                <a:xfrm>
                  <a:off x="63414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2" name="Rectangle 381">
                  <a:extLst>
                    <a:ext uri="{FF2B5EF4-FFF2-40B4-BE49-F238E27FC236}">
                      <a16:creationId xmlns:a16="http://schemas.microsoft.com/office/drawing/2014/main" id="{3DDA843C-93E3-4E28-B940-74791BC29055}"/>
                    </a:ext>
                  </a:extLst>
                </p:cNvPr>
                <p:cNvSpPr/>
                <p:nvPr/>
              </p:nvSpPr>
              <p:spPr>
                <a:xfrm>
                  <a:off x="66195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3" name="Rectangle 382">
                  <a:extLst>
                    <a:ext uri="{FF2B5EF4-FFF2-40B4-BE49-F238E27FC236}">
                      <a16:creationId xmlns:a16="http://schemas.microsoft.com/office/drawing/2014/main" id="{BB6868B9-8A0A-4430-B1E5-659BED38C567}"/>
                    </a:ext>
                  </a:extLst>
                </p:cNvPr>
                <p:cNvSpPr/>
                <p:nvPr/>
              </p:nvSpPr>
              <p:spPr>
                <a:xfrm>
                  <a:off x="68977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4" name="Rectangle 383">
                  <a:extLst>
                    <a:ext uri="{FF2B5EF4-FFF2-40B4-BE49-F238E27FC236}">
                      <a16:creationId xmlns:a16="http://schemas.microsoft.com/office/drawing/2014/main" id="{F6298117-8DA2-44A7-B6A1-91CE0F36346E}"/>
                    </a:ext>
                  </a:extLst>
                </p:cNvPr>
                <p:cNvSpPr/>
                <p:nvPr/>
              </p:nvSpPr>
              <p:spPr>
                <a:xfrm>
                  <a:off x="71758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5" name="Rectangle 384">
                  <a:extLst>
                    <a:ext uri="{FF2B5EF4-FFF2-40B4-BE49-F238E27FC236}">
                      <a16:creationId xmlns:a16="http://schemas.microsoft.com/office/drawing/2014/main" id="{61C40422-1E19-43CF-808E-DB55938ADF2C}"/>
                    </a:ext>
                  </a:extLst>
                </p:cNvPr>
                <p:cNvSpPr/>
                <p:nvPr/>
              </p:nvSpPr>
              <p:spPr>
                <a:xfrm>
                  <a:off x="74540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6" name="Rectangle 385">
                  <a:extLst>
                    <a:ext uri="{FF2B5EF4-FFF2-40B4-BE49-F238E27FC236}">
                      <a16:creationId xmlns:a16="http://schemas.microsoft.com/office/drawing/2014/main" id="{06428B70-7920-46E6-AAC5-24458BA92210}"/>
                    </a:ext>
                  </a:extLst>
                </p:cNvPr>
                <p:cNvSpPr/>
                <p:nvPr/>
              </p:nvSpPr>
              <p:spPr>
                <a:xfrm>
                  <a:off x="77321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7" name="Rectangle 386">
                  <a:extLst>
                    <a:ext uri="{FF2B5EF4-FFF2-40B4-BE49-F238E27FC236}">
                      <a16:creationId xmlns:a16="http://schemas.microsoft.com/office/drawing/2014/main" id="{48DFD97D-4C87-48CB-ACA6-5372E5D59C9C}"/>
                    </a:ext>
                  </a:extLst>
                </p:cNvPr>
                <p:cNvSpPr/>
                <p:nvPr/>
              </p:nvSpPr>
              <p:spPr>
                <a:xfrm>
                  <a:off x="80103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8" name="Rectangle 387">
                  <a:extLst>
                    <a:ext uri="{FF2B5EF4-FFF2-40B4-BE49-F238E27FC236}">
                      <a16:creationId xmlns:a16="http://schemas.microsoft.com/office/drawing/2014/main" id="{6C0DFB97-44A8-4FE2-8402-E8EC8BEC9C06}"/>
                    </a:ext>
                  </a:extLst>
                </p:cNvPr>
                <p:cNvSpPr/>
                <p:nvPr/>
              </p:nvSpPr>
              <p:spPr>
                <a:xfrm>
                  <a:off x="82884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9" name="Rectangle 388">
                  <a:extLst>
                    <a:ext uri="{FF2B5EF4-FFF2-40B4-BE49-F238E27FC236}">
                      <a16:creationId xmlns:a16="http://schemas.microsoft.com/office/drawing/2014/main" id="{7D4E52A0-EA3C-4611-ADC6-AD7B0F73F1C4}"/>
                    </a:ext>
                  </a:extLst>
                </p:cNvPr>
                <p:cNvSpPr/>
                <p:nvPr/>
              </p:nvSpPr>
              <p:spPr>
                <a:xfrm>
                  <a:off x="85666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0" name="Rectangle 389">
                  <a:extLst>
                    <a:ext uri="{FF2B5EF4-FFF2-40B4-BE49-F238E27FC236}">
                      <a16:creationId xmlns:a16="http://schemas.microsoft.com/office/drawing/2014/main" id="{CD3435ED-4C37-4BF8-B6D9-FBC75358299B}"/>
                    </a:ext>
                  </a:extLst>
                </p:cNvPr>
                <p:cNvSpPr/>
                <p:nvPr/>
              </p:nvSpPr>
              <p:spPr>
                <a:xfrm>
                  <a:off x="88447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1" name="Rectangle 390">
                  <a:extLst>
                    <a:ext uri="{FF2B5EF4-FFF2-40B4-BE49-F238E27FC236}">
                      <a16:creationId xmlns:a16="http://schemas.microsoft.com/office/drawing/2014/main" id="{17F9145F-6646-492B-8D65-434B0DE948DB}"/>
                    </a:ext>
                  </a:extLst>
                </p:cNvPr>
                <p:cNvSpPr/>
                <p:nvPr/>
              </p:nvSpPr>
              <p:spPr>
                <a:xfrm>
                  <a:off x="91229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2" name="Rectangle 391">
                  <a:extLst>
                    <a:ext uri="{FF2B5EF4-FFF2-40B4-BE49-F238E27FC236}">
                      <a16:creationId xmlns:a16="http://schemas.microsoft.com/office/drawing/2014/main" id="{46E51F30-0E53-4542-BA9E-8E9F3AD3ADD5}"/>
                    </a:ext>
                  </a:extLst>
                </p:cNvPr>
                <p:cNvSpPr/>
                <p:nvPr/>
              </p:nvSpPr>
              <p:spPr>
                <a:xfrm>
                  <a:off x="94010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3" name="Rectangle 392">
                  <a:extLst>
                    <a:ext uri="{FF2B5EF4-FFF2-40B4-BE49-F238E27FC236}">
                      <a16:creationId xmlns:a16="http://schemas.microsoft.com/office/drawing/2014/main" id="{323AD5C3-4D32-4073-84D8-BC06DE4981F6}"/>
                    </a:ext>
                  </a:extLst>
                </p:cNvPr>
                <p:cNvSpPr/>
                <p:nvPr/>
              </p:nvSpPr>
              <p:spPr>
                <a:xfrm>
                  <a:off x="96792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4" name="Rectangle 393">
                  <a:extLst>
                    <a:ext uri="{FF2B5EF4-FFF2-40B4-BE49-F238E27FC236}">
                      <a16:creationId xmlns:a16="http://schemas.microsoft.com/office/drawing/2014/main" id="{56F6C695-8B6F-4660-89F1-D92BFCFE1C0E}"/>
                    </a:ext>
                  </a:extLst>
                </p:cNvPr>
                <p:cNvSpPr/>
                <p:nvPr/>
              </p:nvSpPr>
              <p:spPr>
                <a:xfrm>
                  <a:off x="99573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5" name="Rectangle 394">
                  <a:extLst>
                    <a:ext uri="{FF2B5EF4-FFF2-40B4-BE49-F238E27FC236}">
                      <a16:creationId xmlns:a16="http://schemas.microsoft.com/office/drawing/2014/main" id="{B2D485F9-8BEE-4284-BF1E-EA3D515C998E}"/>
                    </a:ext>
                  </a:extLst>
                </p:cNvPr>
                <p:cNvSpPr/>
                <p:nvPr/>
              </p:nvSpPr>
              <p:spPr>
                <a:xfrm>
                  <a:off x="102355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6" name="Rectangle 395">
                  <a:extLst>
                    <a:ext uri="{FF2B5EF4-FFF2-40B4-BE49-F238E27FC236}">
                      <a16:creationId xmlns:a16="http://schemas.microsoft.com/office/drawing/2014/main" id="{1FF1A5E1-7065-43B9-8585-DBE543E40788}"/>
                    </a:ext>
                  </a:extLst>
                </p:cNvPr>
                <p:cNvSpPr/>
                <p:nvPr/>
              </p:nvSpPr>
              <p:spPr>
                <a:xfrm>
                  <a:off x="105136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7" name="Rectangle 396">
                  <a:extLst>
                    <a:ext uri="{FF2B5EF4-FFF2-40B4-BE49-F238E27FC236}">
                      <a16:creationId xmlns:a16="http://schemas.microsoft.com/office/drawing/2014/main" id="{2EABAC9D-3474-487B-8EAC-375B28E8DA2B}"/>
                    </a:ext>
                  </a:extLst>
                </p:cNvPr>
                <p:cNvSpPr/>
                <p:nvPr/>
              </p:nvSpPr>
              <p:spPr>
                <a:xfrm>
                  <a:off x="107918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8" name="Rectangle 397">
                  <a:extLst>
                    <a:ext uri="{FF2B5EF4-FFF2-40B4-BE49-F238E27FC236}">
                      <a16:creationId xmlns:a16="http://schemas.microsoft.com/office/drawing/2014/main" id="{52EA16F9-D94A-4C5C-9ADC-E76D72FC9DA4}"/>
                    </a:ext>
                  </a:extLst>
                </p:cNvPr>
                <p:cNvSpPr/>
                <p:nvPr/>
              </p:nvSpPr>
              <p:spPr>
                <a:xfrm>
                  <a:off x="110699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9" name="Rectangle 398">
                  <a:extLst>
                    <a:ext uri="{FF2B5EF4-FFF2-40B4-BE49-F238E27FC236}">
                      <a16:creationId xmlns:a16="http://schemas.microsoft.com/office/drawing/2014/main" id="{90004121-2DD5-4E19-A389-8BDA5D9EFD66}"/>
                    </a:ext>
                  </a:extLst>
                </p:cNvPr>
                <p:cNvSpPr/>
                <p:nvPr/>
              </p:nvSpPr>
              <p:spPr>
                <a:xfrm>
                  <a:off x="5002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0" name="Rectangle 399">
                  <a:extLst>
                    <a:ext uri="{FF2B5EF4-FFF2-40B4-BE49-F238E27FC236}">
                      <a16:creationId xmlns:a16="http://schemas.microsoft.com/office/drawing/2014/main" id="{9084712E-7E75-4A2A-8882-C8506FE7A249}"/>
                    </a:ext>
                  </a:extLst>
                </p:cNvPr>
                <p:cNvSpPr/>
                <p:nvPr/>
              </p:nvSpPr>
              <p:spPr>
                <a:xfrm>
                  <a:off x="340977" y="4462479"/>
                  <a:ext cx="137160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1" name="Rectangle 400">
                  <a:extLst>
                    <a:ext uri="{FF2B5EF4-FFF2-40B4-BE49-F238E27FC236}">
                      <a16:creationId xmlns:a16="http://schemas.microsoft.com/office/drawing/2014/main" id="{C8709F40-5CF7-471F-858C-179F404CBA4E}"/>
                    </a:ext>
                  </a:extLst>
                </p:cNvPr>
                <p:cNvSpPr/>
                <p:nvPr/>
              </p:nvSpPr>
              <p:spPr>
                <a:xfrm>
                  <a:off x="11348103" y="4462479"/>
                  <a:ext cx="137160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31058897-9CAF-4E35-8F2E-202FF2A86AA3}"/>
                  </a:ext>
                </a:extLst>
              </p:cNvPr>
              <p:cNvSpPr/>
              <p:nvPr/>
            </p:nvSpPr>
            <p:spPr>
              <a:xfrm>
                <a:off x="523857" y="2098455"/>
                <a:ext cx="11144286" cy="28896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260A2A17-754F-4F7C-82A0-EC54792F6524}"/>
                  </a:ext>
                </a:extLst>
              </p:cNvPr>
              <p:cNvSpPr/>
              <p:nvPr/>
            </p:nvSpPr>
            <p:spPr>
              <a:xfrm>
                <a:off x="523857" y="2599535"/>
                <a:ext cx="11144286" cy="240185"/>
              </a:xfrm>
              <a:prstGeom prst="rect">
                <a:avLst/>
              </a:prstGeom>
              <a:solidFill>
                <a:srgbClr val="FFC000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9F32C016-4458-4F2F-9C48-6981098F1975}"/>
                  </a:ext>
                </a:extLst>
              </p:cNvPr>
              <p:cNvSpPr/>
              <p:nvPr/>
            </p:nvSpPr>
            <p:spPr>
              <a:xfrm>
                <a:off x="523857" y="3046437"/>
                <a:ext cx="11144286" cy="240185"/>
              </a:xfrm>
              <a:prstGeom prst="rect">
                <a:avLst/>
              </a:prstGeom>
              <a:solidFill>
                <a:srgbClr val="FFC000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9" name="Rectangle 358">
                <a:extLst>
                  <a:ext uri="{FF2B5EF4-FFF2-40B4-BE49-F238E27FC236}">
                    <a16:creationId xmlns:a16="http://schemas.microsoft.com/office/drawing/2014/main" id="{78689F11-1693-4257-8B09-3F39DC7F3789}"/>
                  </a:ext>
                </a:extLst>
              </p:cNvPr>
              <p:cNvSpPr/>
              <p:nvPr/>
            </p:nvSpPr>
            <p:spPr>
              <a:xfrm>
                <a:off x="523857" y="3493339"/>
                <a:ext cx="11144286" cy="240185"/>
              </a:xfrm>
              <a:prstGeom prst="rect">
                <a:avLst/>
              </a:prstGeom>
              <a:solidFill>
                <a:srgbClr val="FFC000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55B3076F-CF00-4777-87EB-1F83A74B789F}"/>
                  </a:ext>
                </a:extLst>
              </p:cNvPr>
              <p:cNvSpPr/>
              <p:nvPr/>
            </p:nvSpPr>
            <p:spPr>
              <a:xfrm>
                <a:off x="523857" y="3940244"/>
                <a:ext cx="11144286" cy="240185"/>
              </a:xfrm>
              <a:prstGeom prst="rect">
                <a:avLst/>
              </a:prstGeom>
              <a:solidFill>
                <a:srgbClr val="FFC000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97" name="Group 296">
              <a:extLst>
                <a:ext uri="{FF2B5EF4-FFF2-40B4-BE49-F238E27FC236}">
                  <a16:creationId xmlns:a16="http://schemas.microsoft.com/office/drawing/2014/main" id="{B45D9E30-35C6-4A23-B5DA-53BDBCC1A9EE}"/>
                </a:ext>
              </a:extLst>
            </p:cNvPr>
            <p:cNvGrpSpPr/>
            <p:nvPr/>
          </p:nvGrpSpPr>
          <p:grpSpPr>
            <a:xfrm>
              <a:off x="875932" y="4023479"/>
              <a:ext cx="11144286" cy="160123"/>
              <a:chOff x="523857" y="3127058"/>
              <a:chExt cx="11144286" cy="182880"/>
            </a:xfrm>
            <a:solidFill>
              <a:srgbClr val="0000FF"/>
            </a:solidFill>
          </p:grpSpPr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CF805CAE-7709-4B9B-95DA-23F943F15CE1}"/>
                  </a:ext>
                </a:extLst>
              </p:cNvPr>
              <p:cNvSpPr/>
              <p:nvPr/>
            </p:nvSpPr>
            <p:spPr>
              <a:xfrm>
                <a:off x="2761289" y="3127058"/>
                <a:ext cx="2194560" cy="1828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0302F275-7364-4B86-BED7-A707BF20025D}"/>
                  </a:ext>
                </a:extLst>
              </p:cNvPr>
              <p:cNvSpPr/>
              <p:nvPr/>
            </p:nvSpPr>
            <p:spPr>
              <a:xfrm>
                <a:off x="523857" y="3127058"/>
                <a:ext cx="2194560" cy="1828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0" name="Rectangle 349">
                <a:extLst>
                  <a:ext uri="{FF2B5EF4-FFF2-40B4-BE49-F238E27FC236}">
                    <a16:creationId xmlns:a16="http://schemas.microsoft.com/office/drawing/2014/main" id="{CEB5586C-EC7E-4EAB-BBF3-91427B406B31}"/>
                  </a:ext>
                </a:extLst>
              </p:cNvPr>
              <p:cNvSpPr/>
              <p:nvPr/>
            </p:nvSpPr>
            <p:spPr>
              <a:xfrm>
                <a:off x="7236153" y="3127058"/>
                <a:ext cx="2194560" cy="1828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816695C3-FFFB-4120-980B-1CEB36F95E3F}"/>
                  </a:ext>
                </a:extLst>
              </p:cNvPr>
              <p:cNvSpPr/>
              <p:nvPr/>
            </p:nvSpPr>
            <p:spPr>
              <a:xfrm>
                <a:off x="9473583" y="3127058"/>
                <a:ext cx="2194560" cy="1828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5FEE01B4-466F-45CF-A681-C58F8DFF0DF3}"/>
                  </a:ext>
                </a:extLst>
              </p:cNvPr>
              <p:cNvSpPr/>
              <p:nvPr/>
            </p:nvSpPr>
            <p:spPr>
              <a:xfrm>
                <a:off x="4998721" y="3127058"/>
                <a:ext cx="2194560" cy="1828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BA864AAF-AF5D-4637-B9D6-51FF4946776B}"/>
                </a:ext>
              </a:extLst>
            </p:cNvPr>
            <p:cNvGrpSpPr/>
            <p:nvPr/>
          </p:nvGrpSpPr>
          <p:grpSpPr>
            <a:xfrm>
              <a:off x="872185" y="2357640"/>
              <a:ext cx="1789657" cy="2125162"/>
              <a:chOff x="5553247" y="2357640"/>
              <a:chExt cx="1789657" cy="2125162"/>
            </a:xfrm>
          </p:grpSpPr>
          <p:sp>
            <p:nvSpPr>
              <p:cNvPr id="343" name="TextBox 342">
                <a:extLst>
                  <a:ext uri="{FF2B5EF4-FFF2-40B4-BE49-F238E27FC236}">
                    <a16:creationId xmlns:a16="http://schemas.microsoft.com/office/drawing/2014/main" id="{0D3CF00C-F69E-4C21-BE68-87BEC95C3B64}"/>
                  </a:ext>
                </a:extLst>
              </p:cNvPr>
              <p:cNvSpPr txBox="1"/>
              <p:nvPr/>
            </p:nvSpPr>
            <p:spPr>
              <a:xfrm>
                <a:off x="6014649" y="2357640"/>
                <a:ext cx="8617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DLC layer</a:t>
                </a:r>
              </a:p>
            </p:txBody>
          </p:sp>
          <p:sp>
            <p:nvSpPr>
              <p:cNvPr id="344" name="TextBox 343">
                <a:extLst>
                  <a:ext uri="{FF2B5EF4-FFF2-40B4-BE49-F238E27FC236}">
                    <a16:creationId xmlns:a16="http://schemas.microsoft.com/office/drawing/2014/main" id="{0F9B1E88-19A2-4FD7-B694-B444186B283F}"/>
                  </a:ext>
                </a:extLst>
              </p:cNvPr>
              <p:cNvSpPr txBox="1"/>
              <p:nvPr/>
            </p:nvSpPr>
            <p:spPr>
              <a:xfrm>
                <a:off x="5553247" y="4175025"/>
                <a:ext cx="17896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Dielectric: Kapton foil </a:t>
                </a:r>
              </a:p>
            </p:txBody>
          </p:sp>
          <p:sp>
            <p:nvSpPr>
              <p:cNvPr id="345" name="TextBox 344">
                <a:extLst>
                  <a:ext uri="{FF2B5EF4-FFF2-40B4-BE49-F238E27FC236}">
                    <a16:creationId xmlns:a16="http://schemas.microsoft.com/office/drawing/2014/main" id="{295DAED1-4F8A-4546-ABD6-319671EFC155}"/>
                  </a:ext>
                </a:extLst>
              </p:cNvPr>
              <p:cNvSpPr txBox="1"/>
              <p:nvPr/>
            </p:nvSpPr>
            <p:spPr>
              <a:xfrm>
                <a:off x="5553247" y="2811986"/>
                <a:ext cx="17896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Dielectric: Kapton foil </a:t>
                </a:r>
              </a:p>
            </p:txBody>
          </p:sp>
          <p:sp>
            <p:nvSpPr>
              <p:cNvPr id="346" name="TextBox 345">
                <a:extLst>
                  <a:ext uri="{FF2B5EF4-FFF2-40B4-BE49-F238E27FC236}">
                    <a16:creationId xmlns:a16="http://schemas.microsoft.com/office/drawing/2014/main" id="{C08FF6CA-9A8F-46AE-BB06-F6762E742929}"/>
                  </a:ext>
                </a:extLst>
              </p:cNvPr>
              <p:cNvSpPr txBox="1"/>
              <p:nvPr/>
            </p:nvSpPr>
            <p:spPr>
              <a:xfrm>
                <a:off x="5553247" y="3266332"/>
                <a:ext cx="17896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Dielectric: Kapton foil </a:t>
                </a:r>
              </a:p>
            </p:txBody>
          </p:sp>
          <p:sp>
            <p:nvSpPr>
              <p:cNvPr id="347" name="TextBox 346">
                <a:extLst>
                  <a:ext uri="{FF2B5EF4-FFF2-40B4-BE49-F238E27FC236}">
                    <a16:creationId xmlns:a16="http://schemas.microsoft.com/office/drawing/2014/main" id="{2E12B960-A839-45E4-AF17-D7B676D468A2}"/>
                  </a:ext>
                </a:extLst>
              </p:cNvPr>
              <p:cNvSpPr txBox="1"/>
              <p:nvPr/>
            </p:nvSpPr>
            <p:spPr>
              <a:xfrm>
                <a:off x="5553247" y="3720678"/>
                <a:ext cx="17896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Dielectric: Kapton foil </a:t>
                </a:r>
              </a:p>
            </p:txBody>
          </p:sp>
        </p:grpSp>
        <p:grpSp>
          <p:nvGrpSpPr>
            <p:cNvPr id="299" name="Group 298">
              <a:extLst>
                <a:ext uri="{FF2B5EF4-FFF2-40B4-BE49-F238E27FC236}">
                  <a16:creationId xmlns:a16="http://schemas.microsoft.com/office/drawing/2014/main" id="{A8F25216-4AB4-45D3-BF22-9134CB7EAEC3}"/>
                </a:ext>
              </a:extLst>
            </p:cNvPr>
            <p:cNvGrpSpPr/>
            <p:nvPr/>
          </p:nvGrpSpPr>
          <p:grpSpPr>
            <a:xfrm>
              <a:off x="229876" y="2504834"/>
              <a:ext cx="646056" cy="376676"/>
              <a:chOff x="265634" y="4298087"/>
              <a:chExt cx="646056" cy="376676"/>
            </a:xfrm>
          </p:grpSpPr>
          <p:cxnSp>
            <p:nvCxnSpPr>
              <p:cNvPr id="334" name="Straight Connector 333">
                <a:extLst>
                  <a:ext uri="{FF2B5EF4-FFF2-40B4-BE49-F238E27FC236}">
                    <a16:creationId xmlns:a16="http://schemas.microsoft.com/office/drawing/2014/main" id="{A3D030D8-348A-4C8B-A728-010B2B315CF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6856" y="4572407"/>
                <a:ext cx="4572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5" name="Straight Connector 334">
                <a:extLst>
                  <a:ext uri="{FF2B5EF4-FFF2-40B4-BE49-F238E27FC236}">
                    <a16:creationId xmlns:a16="http://schemas.microsoft.com/office/drawing/2014/main" id="{9D898E5C-A51C-4841-BFA2-D43848EC06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5456" y="4298087"/>
                <a:ext cx="0" cy="2743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6" name="Straight Connector 335">
                <a:extLst>
                  <a:ext uri="{FF2B5EF4-FFF2-40B4-BE49-F238E27FC236}">
                    <a16:creationId xmlns:a16="http://schemas.microsoft.com/office/drawing/2014/main" id="{41604223-AE7C-465C-8E4C-224A0C7093E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45930" y="4302849"/>
                <a:ext cx="36576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7" name="Straight Connector 336">
                <a:extLst>
                  <a:ext uri="{FF2B5EF4-FFF2-40B4-BE49-F238E27FC236}">
                    <a16:creationId xmlns:a16="http://schemas.microsoft.com/office/drawing/2014/main" id="{B7E8E687-E590-4A2A-B4DB-CD09C7EBB12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5634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8" name="Straight Connector 337">
                <a:extLst>
                  <a:ext uri="{FF2B5EF4-FFF2-40B4-BE49-F238E27FC236}">
                    <a16:creationId xmlns:a16="http://schemas.microsoft.com/office/drawing/2014/main" id="{A1FB7FC8-F25E-4676-86F0-AFD52343A36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53683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9" name="Straight Connector 338">
                <a:extLst>
                  <a:ext uri="{FF2B5EF4-FFF2-40B4-BE49-F238E27FC236}">
                    <a16:creationId xmlns:a16="http://schemas.microsoft.com/office/drawing/2014/main" id="{2DEA114E-9991-4C28-8961-92A6737B901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1732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0" name="Straight Connector 339">
                <a:extLst>
                  <a:ext uri="{FF2B5EF4-FFF2-40B4-BE49-F238E27FC236}">
                    <a16:creationId xmlns:a16="http://schemas.microsoft.com/office/drawing/2014/main" id="{F4D8286F-898C-4A04-AF3B-23EC726B874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29781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1" name="Straight Connector 340">
                <a:extLst>
                  <a:ext uri="{FF2B5EF4-FFF2-40B4-BE49-F238E27FC236}">
                    <a16:creationId xmlns:a16="http://schemas.microsoft.com/office/drawing/2014/main" id="{13587B6E-7073-4B5E-BBD4-9E6E22DDA00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7830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2" name="Straight Connector 341">
                <a:extLst>
                  <a:ext uri="{FF2B5EF4-FFF2-40B4-BE49-F238E27FC236}">
                    <a16:creationId xmlns:a16="http://schemas.microsoft.com/office/drawing/2014/main" id="{FA465970-B914-4606-8887-BC018D6F6E8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5879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00" name="TextBox 299">
              <a:extLst>
                <a:ext uri="{FF2B5EF4-FFF2-40B4-BE49-F238E27FC236}">
                  <a16:creationId xmlns:a16="http://schemas.microsoft.com/office/drawing/2014/main" id="{ADFC86A0-207B-47C8-8DED-831C60DB74BE}"/>
                </a:ext>
              </a:extLst>
            </p:cNvPr>
            <p:cNvSpPr txBox="1"/>
            <p:nvPr/>
          </p:nvSpPr>
          <p:spPr>
            <a:xfrm>
              <a:off x="171781" y="2821898"/>
              <a:ext cx="5245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GND</a:t>
              </a:r>
            </a:p>
          </p:txBody>
        </p:sp>
        <p:grpSp>
          <p:nvGrpSpPr>
            <p:cNvPr id="301" name="Group 300">
              <a:extLst>
                <a:ext uri="{FF2B5EF4-FFF2-40B4-BE49-F238E27FC236}">
                  <a16:creationId xmlns:a16="http://schemas.microsoft.com/office/drawing/2014/main" id="{EDE32580-5D35-4D2D-AC29-6363D1677D48}"/>
                </a:ext>
              </a:extLst>
            </p:cNvPr>
            <p:cNvGrpSpPr/>
            <p:nvPr/>
          </p:nvGrpSpPr>
          <p:grpSpPr>
            <a:xfrm>
              <a:off x="2158458" y="4603516"/>
              <a:ext cx="731520" cy="678144"/>
              <a:chOff x="1962994" y="5973676"/>
              <a:chExt cx="731520" cy="678144"/>
            </a:xfrm>
          </p:grpSpPr>
          <p:cxnSp>
            <p:nvCxnSpPr>
              <p:cNvPr id="331" name="Straight Connector 330">
                <a:extLst>
                  <a:ext uri="{FF2B5EF4-FFF2-40B4-BE49-F238E27FC236}">
                    <a16:creationId xmlns:a16="http://schemas.microsoft.com/office/drawing/2014/main" id="{B58F0457-32B5-4E20-963C-C48EE1F767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0137" y="5973676"/>
                <a:ext cx="0" cy="5486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2" name="Straight Connector 331">
                <a:extLst>
                  <a:ext uri="{FF2B5EF4-FFF2-40B4-BE49-F238E27FC236}">
                    <a16:creationId xmlns:a16="http://schemas.microsoft.com/office/drawing/2014/main" id="{0798C371-7C56-40D4-95CC-8C4896B18F5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2994" y="6514660"/>
                <a:ext cx="7315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33" name="Isosceles Triangle 332">
                <a:extLst>
                  <a:ext uri="{FF2B5EF4-FFF2-40B4-BE49-F238E27FC236}">
                    <a16:creationId xmlns:a16="http://schemas.microsoft.com/office/drawing/2014/main" id="{50FC7019-7F8B-417F-87F5-3F1E5AEC9025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2191594" y="6377500"/>
                <a:ext cx="274320" cy="27432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6443AD10-A799-451B-A0FC-64398095BC46}"/>
                </a:ext>
              </a:extLst>
            </p:cNvPr>
            <p:cNvGrpSpPr/>
            <p:nvPr/>
          </p:nvGrpSpPr>
          <p:grpSpPr>
            <a:xfrm>
              <a:off x="10492310" y="4638805"/>
              <a:ext cx="731520" cy="678144"/>
              <a:chOff x="1962994" y="5973676"/>
              <a:chExt cx="731520" cy="678144"/>
            </a:xfrm>
          </p:grpSpPr>
          <p:cxnSp>
            <p:nvCxnSpPr>
              <p:cNvPr id="325" name="Straight Connector 324">
                <a:extLst>
                  <a:ext uri="{FF2B5EF4-FFF2-40B4-BE49-F238E27FC236}">
                    <a16:creationId xmlns:a16="http://schemas.microsoft.com/office/drawing/2014/main" id="{64456C5D-70BA-4923-B489-19977801AB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0137" y="5973676"/>
                <a:ext cx="0" cy="5486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6" name="Straight Connector 325">
                <a:extLst>
                  <a:ext uri="{FF2B5EF4-FFF2-40B4-BE49-F238E27FC236}">
                    <a16:creationId xmlns:a16="http://schemas.microsoft.com/office/drawing/2014/main" id="{B7969B38-F560-4CCD-9C8F-E3BA01B8901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2994" y="6514660"/>
                <a:ext cx="7315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27" name="Isosceles Triangle 326">
                <a:extLst>
                  <a:ext uri="{FF2B5EF4-FFF2-40B4-BE49-F238E27FC236}">
                    <a16:creationId xmlns:a16="http://schemas.microsoft.com/office/drawing/2014/main" id="{ED62E1D6-447A-4A6D-ACB7-E53074DF6A1E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2191594" y="6377500"/>
                <a:ext cx="274320" cy="27432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4" name="TextBox 303">
              <a:extLst>
                <a:ext uri="{FF2B5EF4-FFF2-40B4-BE49-F238E27FC236}">
                  <a16:creationId xmlns:a16="http://schemas.microsoft.com/office/drawing/2014/main" id="{249B9B62-2A2B-44B7-BCBA-BDE57AF88517}"/>
                </a:ext>
              </a:extLst>
            </p:cNvPr>
            <p:cNvSpPr txBox="1"/>
            <p:nvPr/>
          </p:nvSpPr>
          <p:spPr>
            <a:xfrm>
              <a:off x="214605" y="1488920"/>
              <a:ext cx="25346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DLC layer to evacuate the charges to the ground</a:t>
              </a:r>
            </a:p>
          </p:txBody>
        </p:sp>
        <p:cxnSp>
          <p:nvCxnSpPr>
            <p:cNvPr id="305" name="Straight Arrow Connector 304">
              <a:extLst>
                <a:ext uri="{FF2B5EF4-FFF2-40B4-BE49-F238E27FC236}">
                  <a16:creationId xmlns:a16="http://schemas.microsoft.com/office/drawing/2014/main" id="{EA7F3527-5484-4B87-9018-373AFF8F843E}"/>
                </a:ext>
              </a:extLst>
            </p:cNvPr>
            <p:cNvCxnSpPr>
              <a:cxnSpLocks/>
              <a:stCxn id="304" idx="2"/>
            </p:cNvCxnSpPr>
            <p:nvPr/>
          </p:nvCxnSpPr>
          <p:spPr>
            <a:xfrm>
              <a:off x="1481917" y="2012140"/>
              <a:ext cx="0" cy="28276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6" name="TextBox 305">
              <a:extLst>
                <a:ext uri="{FF2B5EF4-FFF2-40B4-BE49-F238E27FC236}">
                  <a16:creationId xmlns:a16="http://schemas.microsoft.com/office/drawing/2014/main" id="{90995758-79C9-4563-BA1C-0AC3B8154B02}"/>
                </a:ext>
              </a:extLst>
            </p:cNvPr>
            <p:cNvSpPr txBox="1"/>
            <p:nvPr/>
          </p:nvSpPr>
          <p:spPr>
            <a:xfrm>
              <a:off x="5935271" y="1512279"/>
              <a:ext cx="406314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Initial electron clouds size from triple GEM amplification will hit one pad of .6125 cm </a:t>
              </a:r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(average cluster size = 3 for a standard COMPASS XY R/O)</a:t>
              </a:r>
            </a:p>
          </p:txBody>
        </p:sp>
        <p:sp>
          <p:nvSpPr>
            <p:cNvPr id="307" name="Rectangle 306">
              <a:extLst>
                <a:ext uri="{FF2B5EF4-FFF2-40B4-BE49-F238E27FC236}">
                  <a16:creationId xmlns:a16="http://schemas.microsoft.com/office/drawing/2014/main" id="{2E67E372-5DA5-48D2-9F86-251BAC90AB6B}"/>
                </a:ext>
              </a:extLst>
            </p:cNvPr>
            <p:cNvSpPr/>
            <p:nvPr/>
          </p:nvSpPr>
          <p:spPr>
            <a:xfrm>
              <a:off x="8791544" y="4459345"/>
              <a:ext cx="3226475" cy="16012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" name="Rectangle 307">
              <a:extLst>
                <a:ext uri="{FF2B5EF4-FFF2-40B4-BE49-F238E27FC236}">
                  <a16:creationId xmlns:a16="http://schemas.microsoft.com/office/drawing/2014/main" id="{C1B2012A-3C09-4664-BD43-0D58229A74C3}"/>
                </a:ext>
              </a:extLst>
            </p:cNvPr>
            <p:cNvSpPr/>
            <p:nvPr/>
          </p:nvSpPr>
          <p:spPr>
            <a:xfrm>
              <a:off x="4297296" y="4459345"/>
              <a:ext cx="4431981" cy="16012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" name="TextBox 308">
              <a:extLst>
                <a:ext uri="{FF2B5EF4-FFF2-40B4-BE49-F238E27FC236}">
                  <a16:creationId xmlns:a16="http://schemas.microsoft.com/office/drawing/2014/main" id="{B0F3C3B4-9C1B-4D9C-9A2C-310DDF1A68F8}"/>
                </a:ext>
              </a:extLst>
            </p:cNvPr>
            <p:cNvSpPr txBox="1"/>
            <p:nvPr/>
          </p:nvSpPr>
          <p:spPr>
            <a:xfrm>
              <a:off x="10690712" y="4454139"/>
              <a:ext cx="1132233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200" dirty="0"/>
                <a:t>Readout pad 1 cm</a:t>
              </a:r>
            </a:p>
          </p:txBody>
        </p:sp>
        <p:sp>
          <p:nvSpPr>
            <p:cNvPr id="310" name="TextBox 309">
              <a:extLst>
                <a:ext uri="{FF2B5EF4-FFF2-40B4-BE49-F238E27FC236}">
                  <a16:creationId xmlns:a16="http://schemas.microsoft.com/office/drawing/2014/main" id="{14E2710E-E243-472F-B290-D27F89F9ED42}"/>
                </a:ext>
              </a:extLst>
            </p:cNvPr>
            <p:cNvSpPr txBox="1"/>
            <p:nvPr/>
          </p:nvSpPr>
          <p:spPr>
            <a:xfrm>
              <a:off x="10643840" y="4008858"/>
              <a:ext cx="1225977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200" dirty="0"/>
                <a:t>Transfer pad 0.5 cm</a:t>
              </a:r>
            </a:p>
          </p:txBody>
        </p:sp>
        <p:sp>
          <p:nvSpPr>
            <p:cNvPr id="311" name="TextBox 310">
              <a:extLst>
                <a:ext uri="{FF2B5EF4-FFF2-40B4-BE49-F238E27FC236}">
                  <a16:creationId xmlns:a16="http://schemas.microsoft.com/office/drawing/2014/main" id="{02F05E99-22C7-4FFB-A1C0-03B3EC0ACEBA}"/>
                </a:ext>
              </a:extLst>
            </p:cNvPr>
            <p:cNvSpPr txBox="1"/>
            <p:nvPr/>
          </p:nvSpPr>
          <p:spPr>
            <a:xfrm>
              <a:off x="10604566" y="3563577"/>
              <a:ext cx="1304524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200" dirty="0"/>
                <a:t>Transfer pad 0.25 cm</a:t>
              </a:r>
            </a:p>
          </p:txBody>
        </p:sp>
        <p:sp>
          <p:nvSpPr>
            <p:cNvPr id="312" name="TextBox 311">
              <a:extLst>
                <a:ext uri="{FF2B5EF4-FFF2-40B4-BE49-F238E27FC236}">
                  <a16:creationId xmlns:a16="http://schemas.microsoft.com/office/drawing/2014/main" id="{B2228B43-458C-4EE3-94E4-4D95E1C7741B}"/>
                </a:ext>
              </a:extLst>
            </p:cNvPr>
            <p:cNvSpPr txBox="1"/>
            <p:nvPr/>
          </p:nvSpPr>
          <p:spPr>
            <a:xfrm>
              <a:off x="10565293" y="3118296"/>
              <a:ext cx="1383071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200" dirty="0"/>
                <a:t>Transfer pad 0.125 cm</a:t>
              </a:r>
            </a:p>
          </p:txBody>
        </p:sp>
        <p:sp>
          <p:nvSpPr>
            <p:cNvPr id="313" name="TextBox 312">
              <a:extLst>
                <a:ext uri="{FF2B5EF4-FFF2-40B4-BE49-F238E27FC236}">
                  <a16:creationId xmlns:a16="http://schemas.microsoft.com/office/drawing/2014/main" id="{9202C8A5-E1EF-455C-A25D-2134EED0E3BF}"/>
                </a:ext>
              </a:extLst>
            </p:cNvPr>
            <p:cNvSpPr txBox="1"/>
            <p:nvPr/>
          </p:nvSpPr>
          <p:spPr>
            <a:xfrm>
              <a:off x="10526019" y="2658518"/>
              <a:ext cx="146161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200" dirty="0"/>
                <a:t>Transfer pad 0.6125 cm</a:t>
              </a:r>
            </a:p>
          </p:txBody>
        </p:sp>
        <p:cxnSp>
          <p:nvCxnSpPr>
            <p:cNvPr id="314" name="Straight Arrow Connector 313">
              <a:extLst>
                <a:ext uri="{FF2B5EF4-FFF2-40B4-BE49-F238E27FC236}">
                  <a16:creationId xmlns:a16="http://schemas.microsoft.com/office/drawing/2014/main" id="{05B94C73-7041-46C2-A384-3B11C4E64DDF}"/>
                </a:ext>
              </a:extLst>
            </p:cNvPr>
            <p:cNvCxnSpPr>
              <a:cxnSpLocks/>
              <a:stCxn id="306" idx="1"/>
              <a:endCxn id="318" idx="5"/>
            </p:cNvCxnSpPr>
            <p:nvPr/>
          </p:nvCxnSpPr>
          <p:spPr>
            <a:xfrm flipH="1">
              <a:off x="5375201" y="1881611"/>
              <a:ext cx="560070" cy="24877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5" name="Rectangle 314">
              <a:extLst>
                <a:ext uri="{FF2B5EF4-FFF2-40B4-BE49-F238E27FC236}">
                  <a16:creationId xmlns:a16="http://schemas.microsoft.com/office/drawing/2014/main" id="{39371DEC-08FD-4D29-AB42-044ECCE578B2}"/>
                </a:ext>
              </a:extLst>
            </p:cNvPr>
            <p:cNvSpPr/>
            <p:nvPr/>
          </p:nvSpPr>
          <p:spPr>
            <a:xfrm>
              <a:off x="875932" y="4459345"/>
              <a:ext cx="3359097" cy="16012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7421874A-6B90-4280-BF23-A5908B0AF381}"/>
                </a:ext>
              </a:extLst>
            </p:cNvPr>
            <p:cNvGrpSpPr/>
            <p:nvPr/>
          </p:nvGrpSpPr>
          <p:grpSpPr>
            <a:xfrm>
              <a:off x="899842" y="1901784"/>
              <a:ext cx="7818120" cy="2700907"/>
              <a:chOff x="-912182" y="1901784"/>
              <a:chExt cx="7818120" cy="2700907"/>
            </a:xfrm>
          </p:grpSpPr>
          <p:sp>
            <p:nvSpPr>
              <p:cNvPr id="318" name="Isosceles Triangle 317">
                <a:extLst>
                  <a:ext uri="{FF2B5EF4-FFF2-40B4-BE49-F238E27FC236}">
                    <a16:creationId xmlns:a16="http://schemas.microsoft.com/office/drawing/2014/main" id="{4690E405-14D8-4FD4-BFA3-1C2BFAD213A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61344" y="1901784"/>
                <a:ext cx="269111" cy="457200"/>
              </a:xfrm>
              <a:prstGeom prst="triangle">
                <a:avLst/>
              </a:prstGeom>
              <a:solidFill>
                <a:srgbClr val="FFFF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16BD976D-034F-4917-9718-DF1573781C90}"/>
                  </a:ext>
                </a:extLst>
              </p:cNvPr>
              <p:cNvSpPr/>
              <p:nvPr/>
            </p:nvSpPr>
            <p:spPr>
              <a:xfrm>
                <a:off x="3117284" y="2704768"/>
                <a:ext cx="812334" cy="111070"/>
              </a:xfrm>
              <a:prstGeom prst="rect">
                <a:avLst/>
              </a:prstGeom>
              <a:solidFill>
                <a:srgbClr val="FFFF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FCA73ECB-A788-4CE7-8103-B77D6C637341}"/>
                  </a:ext>
                </a:extLst>
              </p:cNvPr>
              <p:cNvSpPr/>
              <p:nvPr/>
            </p:nvSpPr>
            <p:spPr>
              <a:xfrm>
                <a:off x="2711050" y="3149939"/>
                <a:ext cx="1627632" cy="111070"/>
              </a:xfrm>
              <a:prstGeom prst="rect">
                <a:avLst/>
              </a:prstGeom>
              <a:solidFill>
                <a:srgbClr val="FFFF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129CF151-3D73-4E31-BB43-EFED04DB0A2A}"/>
                  </a:ext>
                </a:extLst>
              </p:cNvPr>
              <p:cNvSpPr/>
              <p:nvPr/>
            </p:nvSpPr>
            <p:spPr>
              <a:xfrm>
                <a:off x="1874574" y="3606719"/>
                <a:ext cx="3291840" cy="111070"/>
              </a:xfrm>
              <a:prstGeom prst="rect">
                <a:avLst/>
              </a:prstGeom>
              <a:solidFill>
                <a:srgbClr val="FFFF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7B602DB3-CF37-4511-864D-547646FB8592}"/>
                  </a:ext>
                </a:extLst>
              </p:cNvPr>
              <p:cNvSpPr/>
              <p:nvPr/>
            </p:nvSpPr>
            <p:spPr>
              <a:xfrm>
                <a:off x="1311252" y="4049252"/>
                <a:ext cx="4389120" cy="111070"/>
              </a:xfrm>
              <a:prstGeom prst="rect">
                <a:avLst/>
              </a:prstGeom>
              <a:solidFill>
                <a:srgbClr val="FFFF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3" name="Chord 322">
                <a:extLst>
                  <a:ext uri="{FF2B5EF4-FFF2-40B4-BE49-F238E27FC236}">
                    <a16:creationId xmlns:a16="http://schemas.microsoft.com/office/drawing/2014/main" id="{33997E57-E4B8-421E-8D8C-C7F401C29220}"/>
                  </a:ext>
                </a:extLst>
              </p:cNvPr>
              <p:cNvSpPr/>
              <p:nvPr/>
            </p:nvSpPr>
            <p:spPr>
              <a:xfrm rot="16200000">
                <a:off x="3318987" y="1941389"/>
                <a:ext cx="408930" cy="788655"/>
              </a:xfrm>
              <a:prstGeom prst="chord">
                <a:avLst>
                  <a:gd name="adj1" fmla="val 5870314"/>
                  <a:gd name="adj2" fmla="val 15738109"/>
                </a:avLst>
              </a:prstGeom>
              <a:solidFill>
                <a:srgbClr val="FFFF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1A04305C-972E-466C-A483-8B221EDCE5AE}"/>
                  </a:ext>
                </a:extLst>
              </p:cNvPr>
              <p:cNvSpPr/>
              <p:nvPr/>
            </p:nvSpPr>
            <p:spPr>
              <a:xfrm>
                <a:off x="-912182" y="4474011"/>
                <a:ext cx="7818120" cy="128680"/>
              </a:xfrm>
              <a:prstGeom prst="rect">
                <a:avLst/>
              </a:prstGeom>
              <a:solidFill>
                <a:srgbClr val="FFFF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49" name="TextBox 448">
            <a:extLst>
              <a:ext uri="{FF2B5EF4-FFF2-40B4-BE49-F238E27FC236}">
                <a16:creationId xmlns:a16="http://schemas.microsoft.com/office/drawing/2014/main" id="{736F8062-490E-42C4-867A-6ADB4985D222}"/>
              </a:ext>
            </a:extLst>
          </p:cNvPr>
          <p:cNvSpPr txBox="1"/>
          <p:nvPr/>
        </p:nvSpPr>
        <p:spPr>
          <a:xfrm>
            <a:off x="0" y="697472"/>
            <a:ext cx="12192000" cy="21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lvl="0" indent="-182880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Stack of pad layers (5 layers for UVa prototype): 50 µm Kapton with 5 µm Cu pads </a:t>
            </a: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⇨ The pad size doubles (area × 4) from one layer to the layer underneath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182880" lvl="0" indent="-182880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Pad are arranged in space so that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neighboring pads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 given layers always partially share the same area with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neighboring pads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layer underneath</a:t>
            </a:r>
          </a:p>
          <a:p>
            <a:pPr marL="182880" indent="-182880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Initial charges shared from one layer to the layer underneath through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capacitive coupling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(geometrical charge spread)</a:t>
            </a:r>
            <a:endParaRPr lang="en-US" sz="1400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548640" lvl="1" indent="-274320">
              <a:lnSpc>
                <a:spcPts val="2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Regardless size of bottom layer pads, at least always 2 pads see hits from initial charge cloud hits at least 2 pads of top layer</a:t>
            </a:r>
          </a:p>
          <a:p>
            <a:pPr marL="182880" indent="-182880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Only bottom pad layer is read out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(readout layer) </a:t>
            </a: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all the other layers on top participates only on the capacitive coupling charge spread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(capacitive layers)</a:t>
            </a:r>
          </a:p>
          <a:p>
            <a:pPr marL="548640" lvl="1" indent="-274320">
              <a:lnSpc>
                <a:spcPts val="2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Spatial resolution performances dictated in first order by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top layer pad size, independent of the bottom pad size</a:t>
            </a:r>
          </a:p>
          <a:p>
            <a:pPr marL="182880" indent="-182880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DLC layer on top of the first pad layer is mostly to evacuated the charges from the amplification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could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contribute to the initial charge spread</a:t>
            </a:r>
          </a:p>
          <a:p>
            <a:pPr marL="548640" lvl="1" indent="-274320">
              <a:lnSpc>
                <a:spcPts val="2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However DLC charge spread requires pad response function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⇨ so might requires some optimization to minimize its contribution to the charge sharing</a:t>
            </a:r>
          </a:p>
        </p:txBody>
      </p:sp>
    </p:spTree>
    <p:extLst>
      <p:ext uri="{BB962C8B-B14F-4D97-AF65-F5344CB8AC3E}">
        <p14:creationId xmlns:p14="http://schemas.microsoft.com/office/powerpoint/2010/main" val="3853954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09/21/2020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71E842-887E-4DB4-9D20-3525232DD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3</a:t>
            </a:fld>
            <a:endParaRPr lang="en-US"/>
          </a:p>
        </p:txBody>
      </p:sp>
      <p:sp>
        <p:nvSpPr>
          <p:cNvPr id="18" name="Title 18">
            <a:extLst>
              <a:ext uri="{FF2B5EF4-FFF2-40B4-BE49-F238E27FC236}">
                <a16:creationId xmlns:a16="http://schemas.microsoft.com/office/drawing/2014/main" id="{D2D570B9-A84F-4C9E-A911-E397F282D801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110372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test setup in Hall D @Jlab,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September 2020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61E166C-7C60-4D20-8C9D-2D04C856A6DB}"/>
              </a:ext>
            </a:extLst>
          </p:cNvPr>
          <p:cNvGrpSpPr/>
          <p:nvPr/>
        </p:nvGrpSpPr>
        <p:grpSpPr>
          <a:xfrm>
            <a:off x="87846" y="967114"/>
            <a:ext cx="5486400" cy="4087537"/>
            <a:chOff x="202146" y="1577414"/>
            <a:chExt cx="5486400" cy="4087537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3D14B2A-9E71-4450-A4C0-5FEFE6E5C36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2146" y="1577414"/>
              <a:ext cx="5486400" cy="4087537"/>
              <a:chOff x="166362" y="1267966"/>
              <a:chExt cx="5522989" cy="4114800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94306FA9-B658-4A2F-AFC8-2FFF5394AE6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66362" y="1267966"/>
                <a:ext cx="5522989" cy="4114800"/>
                <a:chOff x="68826" y="1767839"/>
                <a:chExt cx="4729316" cy="3523489"/>
              </a:xfrm>
            </p:grpSpPr>
            <p:pic>
              <p:nvPicPr>
                <p:cNvPr id="38" name="Picture 37">
                  <a:extLst>
                    <a:ext uri="{FF2B5EF4-FFF2-40B4-BE49-F238E27FC236}">
                      <a16:creationId xmlns:a16="http://schemas.microsoft.com/office/drawing/2014/main" id="{A78C7E2D-EFDA-4EE4-8786-1A98594393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636" t="15299" b="6856"/>
                <a:stretch/>
              </p:blipFill>
              <p:spPr>
                <a:xfrm>
                  <a:off x="68826" y="1767839"/>
                  <a:ext cx="4729316" cy="3523489"/>
                </a:xfrm>
                <a:prstGeom prst="rect">
                  <a:avLst/>
                </a:prstGeom>
                <a:solidFill>
                  <a:srgbClr val="00B0F0"/>
                </a:solidFill>
                <a:ln w="3175">
                  <a:solidFill>
                    <a:srgbClr val="00B0F0"/>
                  </a:solidFill>
                </a:ln>
              </p:spPr>
            </p:pic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66D02C31-B686-4E56-B7C3-A8811D81FAE9}"/>
                    </a:ext>
                  </a:extLst>
                </p:cNvPr>
                <p:cNvSpPr/>
                <p:nvPr/>
              </p:nvSpPr>
              <p:spPr>
                <a:xfrm>
                  <a:off x="2433484" y="2902266"/>
                  <a:ext cx="2195512" cy="214313"/>
                </a:xfrm>
                <a:custGeom>
                  <a:avLst/>
                  <a:gdLst>
                    <a:gd name="connsiteX0" fmla="*/ 0 w 2195512"/>
                    <a:gd name="connsiteY0" fmla="*/ 214313 h 214313"/>
                    <a:gd name="connsiteX1" fmla="*/ 2195512 w 2195512"/>
                    <a:gd name="connsiteY1" fmla="*/ 133350 h 214313"/>
                    <a:gd name="connsiteX2" fmla="*/ 109537 w 2195512"/>
                    <a:gd name="connsiteY2" fmla="*/ 0 h 214313"/>
                    <a:gd name="connsiteX3" fmla="*/ 0 w 2195512"/>
                    <a:gd name="connsiteY3" fmla="*/ 214313 h 214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5512" h="214313">
                      <a:moveTo>
                        <a:pt x="0" y="214313"/>
                      </a:moveTo>
                      <a:lnTo>
                        <a:pt x="2195512" y="133350"/>
                      </a:lnTo>
                      <a:lnTo>
                        <a:pt x="109537" y="0"/>
                      </a:lnTo>
                      <a:lnTo>
                        <a:pt x="0" y="214313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28575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</p:grp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D302E22-DDEA-4BF8-B1F4-8B07081741C7}"/>
                  </a:ext>
                </a:extLst>
              </p:cNvPr>
              <p:cNvSpPr txBox="1"/>
              <p:nvPr/>
            </p:nvSpPr>
            <p:spPr>
              <a:xfrm rot="21480000">
                <a:off x="3333957" y="2880419"/>
                <a:ext cx="996187" cy="26556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e- (3-6 GeV)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1F69777-0531-4B46-B8F8-5077FEEA2BA7}"/>
                  </a:ext>
                </a:extLst>
              </p:cNvPr>
              <p:cNvSpPr txBox="1"/>
              <p:nvPr/>
            </p:nvSpPr>
            <p:spPr>
              <a:xfrm rot="5400000">
                <a:off x="1968484" y="4323403"/>
                <a:ext cx="732489" cy="2788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GEM3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B245D4D-6D79-4963-9A6B-FC0C2B377777}"/>
                  </a:ext>
                </a:extLst>
              </p:cNvPr>
              <p:cNvSpPr txBox="1"/>
              <p:nvPr/>
            </p:nvSpPr>
            <p:spPr>
              <a:xfrm rot="5400000">
                <a:off x="1362810" y="4274697"/>
                <a:ext cx="624824" cy="2788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GEM2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544B365-67B9-4671-B74F-D867ECFB53F9}"/>
                  </a:ext>
                </a:extLst>
              </p:cNvPr>
              <p:cNvSpPr txBox="1"/>
              <p:nvPr/>
            </p:nvSpPr>
            <p:spPr>
              <a:xfrm rot="5400000">
                <a:off x="1033055" y="4274697"/>
                <a:ext cx="624824" cy="2788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GEM1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9988CFE-3552-40A6-9F42-6448E6902577}"/>
                  </a:ext>
                </a:extLst>
              </p:cNvPr>
              <p:cNvSpPr txBox="1"/>
              <p:nvPr/>
            </p:nvSpPr>
            <p:spPr>
              <a:xfrm rot="5400000">
                <a:off x="1300446" y="4371904"/>
                <a:ext cx="1409543" cy="2788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Large Pad GEM</a:t>
                </a:r>
                <a:endParaRPr lang="fr-FR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B1FFAD3-CC45-4E20-B3F8-28E24DC7500D}"/>
                </a:ext>
              </a:extLst>
            </p:cNvPr>
            <p:cNvSpPr txBox="1"/>
            <p:nvPr/>
          </p:nvSpPr>
          <p:spPr>
            <a:xfrm rot="180000">
              <a:off x="3231546" y="1637984"/>
              <a:ext cx="86594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Beam line</a:t>
              </a:r>
              <a:endParaRPr lang="fr-FR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6602EE6-0ECF-4CEB-830C-26BAFF4745C5}"/>
              </a:ext>
            </a:extLst>
          </p:cNvPr>
          <p:cNvGrpSpPr>
            <a:grpSpLocks noChangeAspect="1"/>
          </p:cNvGrpSpPr>
          <p:nvPr/>
        </p:nvGrpSpPr>
        <p:grpSpPr>
          <a:xfrm>
            <a:off x="4777167" y="-3505200"/>
            <a:ext cx="13245403" cy="12710160"/>
            <a:chOff x="5889728" y="-1813055"/>
            <a:chExt cx="11339589" cy="10881360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27A6E735-3A78-462C-AE9F-2CE41BC0E81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889728" y="-1813055"/>
              <a:ext cx="11339589" cy="10881360"/>
              <a:chOff x="5831850" y="-1797290"/>
              <a:chExt cx="10384941" cy="9965292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BDA7670B-6E24-4C52-AFF7-58EB9B723016}"/>
                  </a:ext>
                </a:extLst>
              </p:cNvPr>
              <p:cNvSpPr/>
              <p:nvPr/>
            </p:nvSpPr>
            <p:spPr>
              <a:xfrm>
                <a:off x="8537682" y="3300261"/>
                <a:ext cx="282245" cy="110516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63567B4E-B0F2-4EAF-9D12-832CAAC4D2B8}"/>
                  </a:ext>
                </a:extLst>
              </p:cNvPr>
              <p:cNvSpPr/>
              <p:nvPr/>
            </p:nvSpPr>
            <p:spPr>
              <a:xfrm>
                <a:off x="8542994" y="1980101"/>
                <a:ext cx="282245" cy="110516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FEF2EBB4-3F22-4C08-8E0F-7A0B8CECF5F0}"/>
                  </a:ext>
                </a:extLst>
              </p:cNvPr>
              <p:cNvGrpSpPr/>
              <p:nvPr/>
            </p:nvGrpSpPr>
            <p:grpSpPr>
              <a:xfrm>
                <a:off x="7098074" y="3424227"/>
                <a:ext cx="847561" cy="877824"/>
                <a:chOff x="7504176" y="4700015"/>
                <a:chExt cx="847561" cy="877824"/>
              </a:xfrm>
            </p:grpSpPr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FA96FBCF-6B82-4426-B5F3-8D738EB1D058}"/>
                    </a:ext>
                  </a:extLst>
                </p:cNvPr>
                <p:cNvSpPr/>
                <p:nvPr/>
              </p:nvSpPr>
              <p:spPr>
                <a:xfrm>
                  <a:off x="7504176" y="4700015"/>
                  <a:ext cx="85344" cy="877824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7D07776D-99B1-41D6-8EF0-9DF404B6167D}"/>
                    </a:ext>
                  </a:extLst>
                </p:cNvPr>
                <p:cNvSpPr/>
                <p:nvPr/>
              </p:nvSpPr>
              <p:spPr>
                <a:xfrm>
                  <a:off x="7694730" y="4700015"/>
                  <a:ext cx="85344" cy="877824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4181F2B1-82C2-41D4-986D-A06C1BB827AD}"/>
                    </a:ext>
                  </a:extLst>
                </p:cNvPr>
                <p:cNvSpPr/>
                <p:nvPr/>
              </p:nvSpPr>
              <p:spPr>
                <a:xfrm>
                  <a:off x="8075838" y="4700015"/>
                  <a:ext cx="85344" cy="877824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7128733A-0F12-43A1-8F35-DDA868B17662}"/>
                    </a:ext>
                  </a:extLst>
                </p:cNvPr>
                <p:cNvSpPr/>
                <p:nvPr/>
              </p:nvSpPr>
              <p:spPr>
                <a:xfrm>
                  <a:off x="8266393" y="4700015"/>
                  <a:ext cx="85344" cy="877824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F1A386B0-1144-41FF-BF22-7C695FB1AEDF}"/>
                    </a:ext>
                  </a:extLst>
                </p:cNvPr>
                <p:cNvSpPr/>
                <p:nvPr/>
              </p:nvSpPr>
              <p:spPr>
                <a:xfrm>
                  <a:off x="7885284" y="4700015"/>
                  <a:ext cx="85344" cy="877824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46" name="Arc 45">
                <a:extLst>
                  <a:ext uri="{FF2B5EF4-FFF2-40B4-BE49-F238E27FC236}">
                    <a16:creationId xmlns:a16="http://schemas.microsoft.com/office/drawing/2014/main" id="{BD2FE209-6FFF-4A27-A812-C97E3F673E8C}"/>
                  </a:ext>
                </a:extLst>
              </p:cNvPr>
              <p:cNvSpPr/>
              <p:nvPr/>
            </p:nvSpPr>
            <p:spPr>
              <a:xfrm flipH="1">
                <a:off x="5831850" y="3185356"/>
                <a:ext cx="10384941" cy="4982646"/>
              </a:xfrm>
              <a:prstGeom prst="arc">
                <a:avLst>
                  <a:gd name="adj1" fmla="val 16249724"/>
                  <a:gd name="adj2" fmla="val 20330506"/>
                </a:avLst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7" name="Arc 46">
                <a:extLst>
                  <a:ext uri="{FF2B5EF4-FFF2-40B4-BE49-F238E27FC236}">
                    <a16:creationId xmlns:a16="http://schemas.microsoft.com/office/drawing/2014/main" id="{30771B28-A1E3-4681-ACEA-285F9F5E0EA4}"/>
                  </a:ext>
                </a:extLst>
              </p:cNvPr>
              <p:cNvSpPr/>
              <p:nvPr/>
            </p:nvSpPr>
            <p:spPr>
              <a:xfrm flipH="1" flipV="1">
                <a:off x="5831850" y="-1797290"/>
                <a:ext cx="10384941" cy="4982646"/>
              </a:xfrm>
              <a:prstGeom prst="arc">
                <a:avLst>
                  <a:gd name="adj1" fmla="val 16249724"/>
                  <a:gd name="adj2" fmla="val 20330506"/>
                </a:avLst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C2FF5B8A-9958-4190-A617-04251DD4DFA4}"/>
                  </a:ext>
                </a:extLst>
              </p:cNvPr>
              <p:cNvSpPr/>
              <p:nvPr/>
            </p:nvSpPr>
            <p:spPr>
              <a:xfrm>
                <a:off x="10928568" y="2642239"/>
                <a:ext cx="51395" cy="105962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04677939-35A7-47ED-873E-4858C6826AD4}"/>
                  </a:ext>
                </a:extLst>
              </p:cNvPr>
              <p:cNvSpPr/>
              <p:nvPr/>
            </p:nvSpPr>
            <p:spPr>
              <a:xfrm>
                <a:off x="6874963" y="3146275"/>
                <a:ext cx="2818770" cy="9144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BB4C4A98-F3AC-4860-B450-DFD76B44C22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022634" y="3179456"/>
                <a:ext cx="502452" cy="0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CBA52E73-4F26-4404-BEF7-FE1763A89D0B}"/>
                  </a:ext>
                </a:extLst>
              </p:cNvPr>
              <p:cNvSpPr txBox="1"/>
              <p:nvPr/>
            </p:nvSpPr>
            <p:spPr>
              <a:xfrm>
                <a:off x="8912677" y="3477645"/>
                <a:ext cx="1439818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Electrons 3-6 GeV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AFDF77F-CE44-4ABB-8ACF-318FC1585267}"/>
                  </a:ext>
                </a:extLst>
              </p:cNvPr>
              <p:cNvSpPr txBox="1"/>
              <p:nvPr/>
            </p:nvSpPr>
            <p:spPr>
              <a:xfrm>
                <a:off x="7866826" y="1675916"/>
                <a:ext cx="1623958" cy="25367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Pair Spectrometer (PS)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4B51759-A70C-4D18-9678-03CAB188C7C5}"/>
                  </a:ext>
                </a:extLst>
              </p:cNvPr>
              <p:cNvSpPr txBox="1"/>
              <p:nvPr/>
            </p:nvSpPr>
            <p:spPr>
              <a:xfrm>
                <a:off x="10950357" y="2887167"/>
                <a:ext cx="637428" cy="253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gamma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98F3F95-DADB-43BF-B54E-9DFC6392080B}"/>
                  </a:ext>
                </a:extLst>
              </p:cNvPr>
              <p:cNvSpPr txBox="1"/>
              <p:nvPr/>
            </p:nvSpPr>
            <p:spPr>
              <a:xfrm>
                <a:off x="6918377" y="1976364"/>
                <a:ext cx="35939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e+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B6D544B1-068D-4136-BE4A-E2FCB7F0D8E2}"/>
                  </a:ext>
                </a:extLst>
              </p:cNvPr>
              <p:cNvSpPr txBox="1"/>
              <p:nvPr/>
            </p:nvSpPr>
            <p:spPr>
              <a:xfrm>
                <a:off x="6778908" y="4150064"/>
                <a:ext cx="3209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e-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A7F7415-B4D5-4AD6-9DE9-CBD6E3B8AB03}"/>
                  </a:ext>
                </a:extLst>
              </p:cNvPr>
              <p:cNvSpPr txBox="1"/>
              <p:nvPr/>
            </p:nvSpPr>
            <p:spPr>
              <a:xfrm>
                <a:off x="6913829" y="2850170"/>
                <a:ext cx="8659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Beam line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36638D2-6BEF-47F0-B466-B06DA5E2D792}"/>
                </a:ext>
              </a:extLst>
            </p:cNvPr>
            <p:cNvSpPr txBox="1"/>
            <p:nvPr/>
          </p:nvSpPr>
          <p:spPr>
            <a:xfrm>
              <a:off x="6827976" y="5008589"/>
              <a:ext cx="201632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Large Pad GEM Telescope</a:t>
              </a:r>
              <a:endParaRPr lang="fr-FR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7575EC7-DA64-4557-854C-3AEB325D6541}"/>
              </a:ext>
            </a:extLst>
          </p:cNvPr>
          <p:cNvSpPr txBox="1"/>
          <p:nvPr/>
        </p:nvSpPr>
        <p:spPr>
          <a:xfrm>
            <a:off x="-20914" y="5308856"/>
            <a:ext cx="12187013" cy="10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full week of data with 3 X-Y COMPASS GEM tracker and the large pad GEM</a:t>
            </a:r>
            <a:endParaRPr lang="en-US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Hall D parasitic beam test with the Pair Spectrometer electron beam (3 to 6 GeV)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for HV scan of the large Pad GEM and for spatial resolution studies</a:t>
            </a:r>
          </a:p>
        </p:txBody>
      </p:sp>
    </p:spTree>
    <p:extLst>
      <p:ext uri="{BB962C8B-B14F-4D97-AF65-F5344CB8AC3E}">
        <p14:creationId xmlns:p14="http://schemas.microsoft.com/office/powerpoint/2010/main" val="75742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3D09C5A-07EA-483F-8E4F-5B91626F9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54" y="831107"/>
            <a:ext cx="10972800" cy="541851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09/21/2020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71E842-887E-4DB4-9D20-3525232DD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4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576AE85-03EA-485F-ABE3-37ABEAFF6CEB}"/>
              </a:ext>
            </a:extLst>
          </p:cNvPr>
          <p:cNvGrpSpPr/>
          <p:nvPr/>
        </p:nvGrpSpPr>
        <p:grpSpPr>
          <a:xfrm>
            <a:off x="904564" y="3265990"/>
            <a:ext cx="883062" cy="3199342"/>
            <a:chOff x="1011572" y="3168832"/>
            <a:chExt cx="883062" cy="319934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908B57A-89E6-4F8F-978A-B2487D7222FA}"/>
                </a:ext>
              </a:extLst>
            </p:cNvPr>
            <p:cNvSpPr txBox="1"/>
            <p:nvPr/>
          </p:nvSpPr>
          <p:spPr>
            <a:xfrm>
              <a:off x="1011572" y="3168832"/>
              <a:ext cx="8830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X-strips</a:t>
              </a:r>
              <a:endParaRPr lang="fr-FR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C327461-1899-41CE-87F2-441B48529203}"/>
                </a:ext>
              </a:extLst>
            </p:cNvPr>
            <p:cNvSpPr txBox="1"/>
            <p:nvPr/>
          </p:nvSpPr>
          <p:spPr>
            <a:xfrm>
              <a:off x="1011572" y="5998842"/>
              <a:ext cx="8830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Y-strips</a:t>
              </a:r>
              <a:endParaRPr lang="fr-FR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086C145-9EB6-4A44-B3F4-465620627881}"/>
              </a:ext>
            </a:extLst>
          </p:cNvPr>
          <p:cNvGrpSpPr/>
          <p:nvPr/>
        </p:nvGrpSpPr>
        <p:grpSpPr>
          <a:xfrm>
            <a:off x="3723249" y="3265990"/>
            <a:ext cx="883062" cy="3199342"/>
            <a:chOff x="1011572" y="3168832"/>
            <a:chExt cx="883062" cy="319934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B19BC21-8F4A-422B-873A-151C715F61F3}"/>
                </a:ext>
              </a:extLst>
            </p:cNvPr>
            <p:cNvSpPr txBox="1"/>
            <p:nvPr/>
          </p:nvSpPr>
          <p:spPr>
            <a:xfrm>
              <a:off x="1011572" y="3168832"/>
              <a:ext cx="8830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X-strips</a:t>
              </a:r>
              <a:endParaRPr lang="fr-FR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C035F81-DFED-4AF1-9DB2-62CA0D915715}"/>
                </a:ext>
              </a:extLst>
            </p:cNvPr>
            <p:cNvSpPr txBox="1"/>
            <p:nvPr/>
          </p:nvSpPr>
          <p:spPr>
            <a:xfrm>
              <a:off x="1011572" y="5998842"/>
              <a:ext cx="8830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Y-strips</a:t>
              </a:r>
              <a:endParaRPr lang="fr-FR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00EF64D-DB21-435D-880B-D2B9B65DD462}"/>
              </a:ext>
            </a:extLst>
          </p:cNvPr>
          <p:cNvGrpSpPr/>
          <p:nvPr/>
        </p:nvGrpSpPr>
        <p:grpSpPr>
          <a:xfrm>
            <a:off x="6541934" y="3265990"/>
            <a:ext cx="811312" cy="3199342"/>
            <a:chOff x="1011572" y="3168832"/>
            <a:chExt cx="811312" cy="319934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427EE86-909D-42A9-AF70-086903182FD4}"/>
                </a:ext>
              </a:extLst>
            </p:cNvPr>
            <p:cNvSpPr txBox="1"/>
            <p:nvPr/>
          </p:nvSpPr>
          <p:spPr>
            <a:xfrm>
              <a:off x="1011572" y="3168832"/>
              <a:ext cx="8113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X-Pads</a:t>
              </a:r>
              <a:endParaRPr lang="fr-FR" dirty="0">
                <a:solidFill>
                  <a:srgbClr val="0000FF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E9FF4FF-7BE2-49AC-B895-0B3E2E2760D6}"/>
                </a:ext>
              </a:extLst>
            </p:cNvPr>
            <p:cNvSpPr txBox="1"/>
            <p:nvPr/>
          </p:nvSpPr>
          <p:spPr>
            <a:xfrm>
              <a:off x="1011572" y="5998842"/>
              <a:ext cx="8032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Y-Pads</a:t>
              </a:r>
              <a:endParaRPr lang="fr-FR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E73852D-C00A-4BA3-9CAE-DEE87ECA66EC}"/>
              </a:ext>
            </a:extLst>
          </p:cNvPr>
          <p:cNvGrpSpPr/>
          <p:nvPr/>
        </p:nvGrpSpPr>
        <p:grpSpPr>
          <a:xfrm>
            <a:off x="9288870" y="3265990"/>
            <a:ext cx="883062" cy="3275542"/>
            <a:chOff x="1011572" y="3168832"/>
            <a:chExt cx="883062" cy="327554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E3EF83B-DB71-4876-BC6E-D9C738F36838}"/>
                </a:ext>
              </a:extLst>
            </p:cNvPr>
            <p:cNvSpPr txBox="1"/>
            <p:nvPr/>
          </p:nvSpPr>
          <p:spPr>
            <a:xfrm>
              <a:off x="1011572" y="3168832"/>
              <a:ext cx="8830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X-strips</a:t>
              </a:r>
              <a:endParaRPr lang="fr-FR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47A9122-C194-4C8B-B284-2C24009A12AC}"/>
                </a:ext>
              </a:extLst>
            </p:cNvPr>
            <p:cNvSpPr txBox="1"/>
            <p:nvPr/>
          </p:nvSpPr>
          <p:spPr>
            <a:xfrm>
              <a:off x="1011572" y="6075042"/>
              <a:ext cx="8830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Y-strips</a:t>
              </a:r>
              <a:endParaRPr lang="fr-FR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B6CD25-EA67-4499-9F24-5D5E09635EBC}"/>
              </a:ext>
            </a:extLst>
          </p:cNvPr>
          <p:cNvGrpSpPr/>
          <p:nvPr/>
        </p:nvGrpSpPr>
        <p:grpSpPr>
          <a:xfrm>
            <a:off x="765134" y="2449801"/>
            <a:ext cx="801529" cy="2258253"/>
            <a:chOff x="408961" y="2382473"/>
            <a:chExt cx="801529" cy="225825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35C1FDA-3D35-45E9-816C-5A1E7255F90B}"/>
                </a:ext>
              </a:extLst>
            </p:cNvPr>
            <p:cNvSpPr txBox="1"/>
            <p:nvPr/>
          </p:nvSpPr>
          <p:spPr>
            <a:xfrm>
              <a:off x="408961" y="2382473"/>
              <a:ext cx="8015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GEM1</a:t>
              </a:r>
              <a:endParaRPr lang="fr-FR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E2F7753-80EE-449C-AF25-2464CDDDA95B}"/>
                </a:ext>
              </a:extLst>
            </p:cNvPr>
            <p:cNvSpPr txBox="1"/>
            <p:nvPr/>
          </p:nvSpPr>
          <p:spPr>
            <a:xfrm>
              <a:off x="408962" y="4271394"/>
              <a:ext cx="7569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GEM1</a:t>
              </a:r>
              <a:endParaRPr lang="fr-FR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01E79EA-096A-4DB7-963F-F0B77D631B95}"/>
              </a:ext>
            </a:extLst>
          </p:cNvPr>
          <p:cNvGrpSpPr/>
          <p:nvPr/>
        </p:nvGrpSpPr>
        <p:grpSpPr>
          <a:xfrm>
            <a:off x="3451523" y="2382473"/>
            <a:ext cx="756938" cy="2258253"/>
            <a:chOff x="408962" y="2382473"/>
            <a:chExt cx="756938" cy="225825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30FA800-4AFE-42BB-BAD2-343379387EDD}"/>
                </a:ext>
              </a:extLst>
            </p:cNvPr>
            <p:cNvSpPr txBox="1"/>
            <p:nvPr/>
          </p:nvSpPr>
          <p:spPr>
            <a:xfrm>
              <a:off x="408962" y="2382473"/>
              <a:ext cx="7569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GEM2</a:t>
              </a:r>
              <a:endParaRPr lang="fr-FR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430ACE8-B359-49D1-963B-E00A5636B5A7}"/>
                </a:ext>
              </a:extLst>
            </p:cNvPr>
            <p:cNvSpPr txBox="1"/>
            <p:nvPr/>
          </p:nvSpPr>
          <p:spPr>
            <a:xfrm>
              <a:off x="408962" y="4271394"/>
              <a:ext cx="7569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GEM2</a:t>
              </a:r>
              <a:endParaRPr lang="fr-FR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2CC6594-7169-4248-9F60-467137AFC45E}"/>
              </a:ext>
            </a:extLst>
          </p:cNvPr>
          <p:cNvGrpSpPr/>
          <p:nvPr/>
        </p:nvGrpSpPr>
        <p:grpSpPr>
          <a:xfrm>
            <a:off x="6584656" y="2080469"/>
            <a:ext cx="1038939" cy="3466269"/>
            <a:chOff x="408962" y="1912689"/>
            <a:chExt cx="1038939" cy="3466269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3B6B7F0-11C6-4BA3-97FB-218E00588EA2}"/>
                </a:ext>
              </a:extLst>
            </p:cNvPr>
            <p:cNvSpPr txBox="1"/>
            <p:nvPr/>
          </p:nvSpPr>
          <p:spPr>
            <a:xfrm>
              <a:off x="408962" y="1912689"/>
              <a:ext cx="10389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Pad GEM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97D00B8-0B1D-444B-B125-99507A5A73DC}"/>
                </a:ext>
              </a:extLst>
            </p:cNvPr>
            <p:cNvSpPr txBox="1"/>
            <p:nvPr/>
          </p:nvSpPr>
          <p:spPr>
            <a:xfrm>
              <a:off x="408962" y="5009626"/>
              <a:ext cx="10389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Pad GEM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E158B6C-87E9-4846-B747-1DAD872B372E}"/>
              </a:ext>
            </a:extLst>
          </p:cNvPr>
          <p:cNvGrpSpPr/>
          <p:nvPr/>
        </p:nvGrpSpPr>
        <p:grpSpPr>
          <a:xfrm>
            <a:off x="9053748" y="2378580"/>
            <a:ext cx="756938" cy="2258253"/>
            <a:chOff x="408962" y="2382473"/>
            <a:chExt cx="756938" cy="2258253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797EA06-2489-4D9A-BD52-6D86C6270AE8}"/>
                </a:ext>
              </a:extLst>
            </p:cNvPr>
            <p:cNvSpPr txBox="1"/>
            <p:nvPr/>
          </p:nvSpPr>
          <p:spPr>
            <a:xfrm>
              <a:off x="408962" y="2382473"/>
              <a:ext cx="7569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GEM3</a:t>
              </a:r>
              <a:endParaRPr lang="fr-FR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7EA1B4F-2544-4990-9A3F-F58DEAA57FC0}"/>
                </a:ext>
              </a:extLst>
            </p:cNvPr>
            <p:cNvSpPr txBox="1"/>
            <p:nvPr/>
          </p:nvSpPr>
          <p:spPr>
            <a:xfrm>
              <a:off x="408962" y="4271394"/>
              <a:ext cx="7569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GEM3</a:t>
              </a:r>
              <a:endParaRPr lang="fr-FR" dirty="0"/>
            </a:p>
          </p:txBody>
        </p:sp>
      </p:grpSp>
      <p:sp>
        <p:nvSpPr>
          <p:cNvPr id="3" name="Title 18">
            <a:extLst>
              <a:ext uri="{FF2B5EF4-FFF2-40B4-BE49-F238E27FC236}">
                <a16:creationId xmlns:a16="http://schemas.microsoft.com/office/drawing/2014/main" id="{BC0C1B69-16C3-46FA-9FCB-4AA17260B75D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8314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 results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(Plotted yesterday) </a:t>
            </a:r>
          </a:p>
        </p:txBody>
      </p:sp>
    </p:spTree>
    <p:extLst>
      <p:ext uri="{BB962C8B-B14F-4D97-AF65-F5344CB8AC3E}">
        <p14:creationId xmlns:p14="http://schemas.microsoft.com/office/powerpoint/2010/main" val="2679670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09/21/2020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71E842-887E-4DB4-9D20-3525232DD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5</a:t>
            </a:fld>
            <a:endParaRPr lang="en-US"/>
          </a:p>
        </p:txBody>
      </p:sp>
      <p:sp>
        <p:nvSpPr>
          <p:cNvPr id="18" name="Title 18">
            <a:extLst>
              <a:ext uri="{FF2B5EF4-FFF2-40B4-BE49-F238E27FC236}">
                <a16:creationId xmlns:a16="http://schemas.microsoft.com/office/drawing/2014/main" id="{D2D570B9-A84F-4C9E-A911-E397F282D801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8314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 results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(Plotted yesterday) 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5FFE5B5-A6C0-4ECF-9CA0-032C892D9512}"/>
              </a:ext>
            </a:extLst>
          </p:cNvPr>
          <p:cNvGrpSpPr>
            <a:grpSpLocks noChangeAspect="1"/>
          </p:cNvGrpSpPr>
          <p:nvPr/>
        </p:nvGrpSpPr>
        <p:grpSpPr>
          <a:xfrm>
            <a:off x="5505994" y="831500"/>
            <a:ext cx="6400800" cy="5791200"/>
            <a:chOff x="2306052" y="0"/>
            <a:chExt cx="7579895" cy="6858000"/>
          </a:xfrm>
        </p:grpSpPr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62597CCB-06E9-4E64-86A9-488B1063F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06052" y="0"/>
              <a:ext cx="7579895" cy="6858000"/>
            </a:xfrm>
            <a:prstGeom prst="rect">
              <a:avLst/>
            </a:prstGeom>
          </p:spPr>
        </p:pic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2EFC08C-D178-4756-9739-B0D0D3822625}"/>
                </a:ext>
              </a:extLst>
            </p:cNvPr>
            <p:cNvGrpSpPr/>
            <p:nvPr/>
          </p:nvGrpSpPr>
          <p:grpSpPr>
            <a:xfrm>
              <a:off x="2816602" y="551522"/>
              <a:ext cx="4708152" cy="369332"/>
              <a:chOff x="408962" y="2382473"/>
              <a:chExt cx="4708152" cy="369332"/>
            </a:xfrm>
          </p:grpSpPr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F775A6B4-17D7-410E-A15B-ABF49A90E45B}"/>
                  </a:ext>
                </a:extLst>
              </p:cNvPr>
              <p:cNvSpPr txBox="1"/>
              <p:nvPr/>
            </p:nvSpPr>
            <p:spPr>
              <a:xfrm>
                <a:off x="408962" y="2382473"/>
                <a:ext cx="7569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GEM1</a:t>
                </a:r>
                <a:endParaRPr lang="fr-FR" dirty="0"/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BFB67C68-75E5-40DA-99D1-931352E4D8BE}"/>
                  </a:ext>
                </a:extLst>
              </p:cNvPr>
              <p:cNvSpPr txBox="1"/>
              <p:nvPr/>
            </p:nvSpPr>
            <p:spPr>
              <a:xfrm>
                <a:off x="4360176" y="2382473"/>
                <a:ext cx="7569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GEM2</a:t>
                </a:r>
                <a:endParaRPr lang="fr-FR" dirty="0"/>
              </a:p>
            </p:txBody>
          </p: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33C52E6-A958-4AB3-943E-CC6860D80361}"/>
                </a:ext>
              </a:extLst>
            </p:cNvPr>
            <p:cNvSpPr txBox="1"/>
            <p:nvPr/>
          </p:nvSpPr>
          <p:spPr>
            <a:xfrm>
              <a:off x="2816602" y="3917837"/>
              <a:ext cx="103893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Pad GEM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DED9A41A-23D9-4605-A660-80C4FD45B42D}"/>
                </a:ext>
              </a:extLst>
            </p:cNvPr>
            <p:cNvSpPr txBox="1"/>
            <p:nvPr/>
          </p:nvSpPr>
          <p:spPr>
            <a:xfrm>
              <a:off x="6716348" y="3816237"/>
              <a:ext cx="7569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GEM3</a:t>
              </a:r>
              <a:endParaRPr lang="fr-FR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EB137C9-E40D-4D44-80C1-9460E606FBE8}"/>
              </a:ext>
            </a:extLst>
          </p:cNvPr>
          <p:cNvSpPr txBox="1"/>
          <p:nvPr/>
        </p:nvSpPr>
        <p:spPr>
          <a:xfrm>
            <a:off x="268834" y="2271086"/>
            <a:ext cx="5154495" cy="23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2D Beam profile in X direction shows some non linearities compared to the X-Y strips detectors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be due to 3 causes know as limitations of the current prototype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Pad size / resistive layer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 Pad Gap (100 µm)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Pad traces to the connectors (200 µm)</a:t>
            </a:r>
          </a:p>
        </p:txBody>
      </p:sp>
    </p:spTree>
    <p:extLst>
      <p:ext uri="{BB962C8B-B14F-4D97-AF65-F5344CB8AC3E}">
        <p14:creationId xmlns:p14="http://schemas.microsoft.com/office/powerpoint/2010/main" val="3569017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09/21/2020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71E842-887E-4DB4-9D20-3525232DD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6</a:t>
            </a:fld>
            <a:endParaRPr lang="en-US"/>
          </a:p>
        </p:txBody>
      </p:sp>
      <p:sp>
        <p:nvSpPr>
          <p:cNvPr id="18" name="Title 18">
            <a:extLst>
              <a:ext uri="{FF2B5EF4-FFF2-40B4-BE49-F238E27FC236}">
                <a16:creationId xmlns:a16="http://schemas.microsoft.com/office/drawing/2014/main" id="{D2D570B9-A84F-4C9E-A911-E397F282D801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8314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idea Capacitive sharing X-Y strip readout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278523-6D26-4754-828E-668F6943D3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68"/>
          <a:stretch/>
        </p:blipFill>
        <p:spPr>
          <a:xfrm>
            <a:off x="20320" y="1729445"/>
            <a:ext cx="6035040" cy="30631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65BC0B-3950-4EA3-B2FA-B5C82F68CB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960" y="1802049"/>
            <a:ext cx="6035040" cy="29179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EC8E962-A195-4B76-A8B0-7189B188353D}"/>
              </a:ext>
            </a:extLst>
          </p:cNvPr>
          <p:cNvSpPr txBox="1"/>
          <p:nvPr/>
        </p:nvSpPr>
        <p:spPr>
          <a:xfrm>
            <a:off x="2590800" y="1132108"/>
            <a:ext cx="1661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Triple GEMs</a:t>
            </a:r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C6B95B-EA86-4354-937F-C42FE50C1C46}"/>
              </a:ext>
            </a:extLst>
          </p:cNvPr>
          <p:cNvSpPr txBox="1"/>
          <p:nvPr/>
        </p:nvSpPr>
        <p:spPr>
          <a:xfrm>
            <a:off x="8305800" y="1153879"/>
            <a:ext cx="2532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For µRWELL</a:t>
            </a:r>
            <a:r>
              <a:rPr lang="en-US" dirty="0"/>
              <a:t>/micromegas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9195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10959</TotalTime>
  <Words>568</Words>
  <Application>Microsoft Office PowerPoint</Application>
  <PresentationFormat>Widescreen</PresentationFormat>
  <Paragraphs>86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Cambria Math</vt:lpstr>
      <vt:lpstr>Times New Roman</vt:lpstr>
      <vt:lpstr>Wingdings</vt:lpstr>
      <vt:lpstr>Office Theme</vt:lpstr>
      <vt:lpstr>Large Pad GEM Beam Test in Hall D @ JLab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kgnanvo</dc:creator>
  <cp:lastModifiedBy>Kondo Gnanvo</cp:lastModifiedBy>
  <cp:revision>1526</cp:revision>
  <dcterms:created xsi:type="dcterms:W3CDTF">2013-04-08T15:33:27Z</dcterms:created>
  <dcterms:modified xsi:type="dcterms:W3CDTF">2020-09-21T12:47:49Z</dcterms:modified>
</cp:coreProperties>
</file>